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9" r:id="rId32"/>
    <p:sldId id="286" r:id="rId33"/>
    <p:sldId id="287" r:id="rId34"/>
    <p:sldId id="290" r:id="rId35"/>
    <p:sldId id="291" r:id="rId36"/>
    <p:sldId id="295" r:id="rId37"/>
    <p:sldId id="296" r:id="rId38"/>
    <p:sldId id="297" r:id="rId39"/>
    <p:sldId id="288" r:id="rId40"/>
    <p:sldId id="292" r:id="rId41"/>
    <p:sldId id="293" r:id="rId42"/>
    <p:sldId id="294" r:id="rId43"/>
    <p:sldId id="301" r:id="rId44"/>
    <p:sldId id="298" r:id="rId45"/>
    <p:sldId id="299" r:id="rId46"/>
    <p:sldId id="304" r:id="rId47"/>
    <p:sldId id="300" r:id="rId48"/>
    <p:sldId id="302" r:id="rId49"/>
    <p:sldId id="303" r:id="rId50"/>
    <p:sldId id="307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8" r:id="rId60"/>
    <p:sldId id="319" r:id="rId61"/>
    <p:sldId id="314" r:id="rId62"/>
    <p:sldId id="315" r:id="rId63"/>
    <p:sldId id="316" r:id="rId64"/>
    <p:sldId id="317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7" r:id="rId82"/>
    <p:sldId id="338" r:id="rId83"/>
    <p:sldId id="336" r:id="rId84"/>
    <p:sldId id="344" r:id="rId85"/>
    <p:sldId id="339" r:id="rId86"/>
    <p:sldId id="340" r:id="rId87"/>
    <p:sldId id="341" r:id="rId88"/>
    <p:sldId id="342" r:id="rId89"/>
    <p:sldId id="343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8hJhTE3bUk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jRlB6TuMOU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GO_zDWmkvk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W0_S5YpYVo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2xnGcaaAi4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Linear motion and force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1509328950.893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4375" y="2495444"/>
            <a:ext cx="39814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943704"/>
          </a:xfrm>
        </p:spPr>
        <p:txBody>
          <a:bodyPr/>
          <a:lstStyle/>
          <a:p>
            <a:pPr marL="0" indent="0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We calculate the size of the new vector with the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Pythagorean theorem: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62" y="2652349"/>
            <a:ext cx="4516438" cy="36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074862"/>
            <a:ext cx="5353050" cy="4838334"/>
          </a:xfrm>
          <a:prstGeom prst="rect">
            <a:avLst/>
          </a:prstGeom>
        </p:spPr>
      </p:pic>
      <p:pic>
        <p:nvPicPr>
          <p:cNvPr id="6146" name="Picture 2" descr="https://www.educationperfect.com/media/content/Science/1532307154.922281g/1532307155408-4473858140651674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4862"/>
            <a:ext cx="4642935" cy="317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9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the direction?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4" y="1844037"/>
            <a:ext cx="7280275" cy="50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6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87537"/>
            <a:ext cx="6370744" cy="4970463"/>
          </a:xfrm>
          <a:prstGeom prst="rect">
            <a:avLst/>
          </a:prstGeom>
        </p:spPr>
      </p:pic>
      <p:pic>
        <p:nvPicPr>
          <p:cNvPr id="7170" name="Picture 2" descr="https://www.educationperfect.com/media/content/Science/1532310306.852271g/1532310307371-4473858140651674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2779712"/>
            <a:ext cx="4507948" cy="31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23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b="1" dirty="0">
                <a:solidFill>
                  <a:srgbClr val="444444"/>
                </a:solidFill>
                <a:latin typeface="Arial" panose="020B0604020202020204" pitchFamily="34" charset="0"/>
              </a:rPr>
              <a:t>The </a:t>
            </a:r>
            <a:r>
              <a:rPr lang="en-AU" sz="2800" b="1" dirty="0">
                <a:solidFill>
                  <a:srgbClr val="EA1E34"/>
                </a:solidFill>
                <a:latin typeface="Arial" panose="020B0604020202020204" pitchFamily="34" charset="0"/>
              </a:rPr>
              <a:t>distance</a:t>
            </a:r>
            <a:r>
              <a:rPr lang="en-AU" sz="2800" b="1" dirty="0">
                <a:solidFill>
                  <a:srgbClr val="444444"/>
                </a:solidFill>
                <a:latin typeface="Arial" panose="020B0604020202020204" pitchFamily="34" charset="0"/>
              </a:rPr>
              <a:t> an object travels is the amount of ground it covers.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259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Calculating Total Distance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959704"/>
          </a:xfrm>
        </p:spPr>
        <p:txBody>
          <a:bodyPr/>
          <a:lstStyle/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To find the distance between </a:t>
            </a:r>
            <a:r>
              <a:rPr lang="en-AU" sz="2400" b="1" dirty="0">
                <a:solidFill>
                  <a:srgbClr val="DF6612"/>
                </a:solidFill>
                <a:latin typeface="+mj-lt"/>
              </a:rPr>
              <a:t>A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B,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you need to </a:t>
            </a:r>
            <a:r>
              <a:rPr lang="en-AU" sz="2400" b="1" dirty="0">
                <a:solidFill>
                  <a:srgbClr val="48927C"/>
                </a:solidFill>
                <a:latin typeface="+mj-lt"/>
              </a:rPr>
              <a:t>add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20 m to 40 m. This means you covered a total distance of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60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m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20 m+40 m=60 m</a:t>
            </a:r>
          </a:p>
          <a:p>
            <a:endParaRPr lang="en-AU" dirty="0"/>
          </a:p>
        </p:txBody>
      </p:sp>
      <p:pic>
        <p:nvPicPr>
          <p:cNvPr id="4" name="1521080493.09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192" y="3848100"/>
            <a:ext cx="4547322" cy="2743200"/>
          </a:xfrm>
          <a:prstGeom prst="rect">
            <a:avLst/>
          </a:prstGeom>
        </p:spPr>
      </p:pic>
      <p:pic>
        <p:nvPicPr>
          <p:cNvPr id="8194" name="Picture 2" descr="https://www.educationperfect.com/media/content/Chinese/1448315389.64711g/1448315394542-4412653380117157-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5" y="4140201"/>
            <a:ext cx="38004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Units of distance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6127583" cy="2391504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EA1E34"/>
                </a:solidFill>
                <a:latin typeface="+mj-lt"/>
              </a:rPr>
              <a:t>Distance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is measured in the unit of </a:t>
            </a:r>
            <a:r>
              <a:rPr lang="en-AU" sz="2000" b="1" dirty="0">
                <a:solidFill>
                  <a:srgbClr val="1B479F"/>
                </a:solidFill>
                <a:latin typeface="+mj-lt"/>
              </a:rPr>
              <a:t>metres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(m). You can measure distances with a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ruler,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a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measuring tape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or if you need high precision, a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digital </a:t>
            </a:r>
            <a:r>
              <a:rPr lang="en-AU" sz="2000" b="1" dirty="0" err="1">
                <a:solidFill>
                  <a:srgbClr val="444444"/>
                </a:solidFill>
                <a:latin typeface="+mj-lt"/>
              </a:rPr>
              <a:t>caliper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.</a:t>
            </a:r>
            <a:endParaRPr lang="en-AU" sz="2000" dirty="0">
              <a:latin typeface="+mj-lt"/>
            </a:endParaRPr>
          </a:p>
        </p:txBody>
      </p:sp>
      <p:pic>
        <p:nvPicPr>
          <p:cNvPr id="9218" name="Picture 2" descr="https://www.educationperfect.com/media/content/Science/1458518138.208941g/1458518139003-1190457434593226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5" y="2180497"/>
            <a:ext cx="2463559" cy="150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44600" y="4529435"/>
            <a:ext cx="1023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Distance is a </a:t>
            </a:r>
            <a:r>
              <a:rPr lang="en-AU" sz="2400" b="1" dirty="0">
                <a:solidFill>
                  <a:srgbClr val="48927C"/>
                </a:solidFill>
                <a:latin typeface="+mj-lt"/>
              </a:rPr>
              <a:t>scalar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quantity. This means that the distance you walk has a size or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magnitude,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but the </a:t>
            </a:r>
            <a:r>
              <a:rPr lang="en-AU" sz="2400" b="1" dirty="0">
                <a:solidFill>
                  <a:srgbClr val="DF6612"/>
                </a:solidFill>
                <a:latin typeface="+mj-lt"/>
              </a:rPr>
              <a:t>direction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you walk in doesn't matter.</a:t>
            </a:r>
            <a:endParaRPr lang="en-AU" sz="2400" dirty="0">
              <a:latin typeface="+mj-lt"/>
            </a:endParaRPr>
          </a:p>
        </p:txBody>
      </p:sp>
      <p:pic>
        <p:nvPicPr>
          <p:cNvPr id="9220" name="Picture 4" descr="https://www.educationperfect.com/Images/Content/Maths/1365466455398-5751666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5414401"/>
            <a:ext cx="38100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2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Displacement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69296"/>
            <a:ext cx="11029615" cy="3678303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Displacement is a similar measure to </a:t>
            </a:r>
            <a:r>
              <a:rPr lang="en-AU" sz="2400" b="1" dirty="0">
                <a:solidFill>
                  <a:srgbClr val="EA1E34"/>
                </a:solidFill>
                <a:latin typeface="+mj-lt"/>
              </a:rPr>
              <a:t>distance,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but it also tells you the </a:t>
            </a:r>
            <a:r>
              <a:rPr lang="en-AU" sz="2400" b="1" dirty="0">
                <a:solidFill>
                  <a:srgbClr val="900C3F"/>
                </a:solidFill>
                <a:latin typeface="+mj-lt"/>
              </a:rPr>
              <a:t>direction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in which an object has moved.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We use the symbol "</a:t>
            </a:r>
            <a:r>
              <a:rPr lang="en-AU" sz="2400" i="1" dirty="0">
                <a:solidFill>
                  <a:srgbClr val="444444"/>
                </a:solidFill>
                <a:latin typeface="+mj-lt"/>
              </a:rPr>
              <a:t>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" to denote displacement, and its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unit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metres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(m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).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For example, an object may have moved a </a:t>
            </a:r>
            <a:r>
              <a:rPr lang="en-AU" sz="2400" b="1" dirty="0">
                <a:solidFill>
                  <a:srgbClr val="EA1E34"/>
                </a:solidFill>
                <a:latin typeface="+mj-lt"/>
              </a:rPr>
              <a:t>distance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 2 m but have a </a:t>
            </a:r>
            <a:r>
              <a:rPr lang="en-AU" sz="2400" b="1" dirty="0">
                <a:solidFill>
                  <a:srgbClr val="3770C7"/>
                </a:solidFill>
                <a:latin typeface="+mj-lt"/>
              </a:rPr>
              <a:t>displacement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 2 m to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left.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23587485.7506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8500" y="4391388"/>
            <a:ext cx="3181350" cy="22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Displacement defined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209056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3770C7"/>
                </a:solidFill>
                <a:latin typeface="+mj-lt"/>
              </a:rPr>
              <a:t>displacement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of an object is the shortest distance between the object's </a:t>
            </a:r>
            <a:r>
              <a:rPr lang="en-AU" sz="2400" b="1" dirty="0">
                <a:solidFill>
                  <a:srgbClr val="48927C"/>
                </a:solidFill>
                <a:latin typeface="+mj-lt"/>
              </a:rPr>
              <a:t>starting position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and its </a:t>
            </a:r>
            <a:r>
              <a:rPr lang="en-AU" sz="2400" b="1" dirty="0">
                <a:solidFill>
                  <a:srgbClr val="EA1E34"/>
                </a:solidFill>
                <a:latin typeface="+mj-lt"/>
              </a:rPr>
              <a:t>final position.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Harold the husky has to run around a pond in order to get home</a:t>
            </a:r>
            <a:r>
              <a:rPr lang="en-AU" b="1" dirty="0" smtClean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The length of the </a:t>
            </a:r>
            <a:r>
              <a:rPr lang="en-AU" b="1" dirty="0">
                <a:solidFill>
                  <a:srgbClr val="EA1E34"/>
                </a:solidFill>
                <a:latin typeface="Arial" panose="020B0604020202020204" pitchFamily="34" charset="0"/>
              </a:rPr>
              <a:t>red path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that he travels is the </a:t>
            </a:r>
            <a:r>
              <a:rPr lang="en-AU" b="1" dirty="0">
                <a:solidFill>
                  <a:srgbClr val="EA1E34"/>
                </a:solidFill>
                <a:latin typeface="Arial" panose="020B0604020202020204" pitchFamily="34" charset="0"/>
              </a:rPr>
              <a:t>distance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he runs</a:t>
            </a:r>
            <a:r>
              <a:rPr lang="en-AU" dirty="0" smtClean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However, his </a:t>
            </a:r>
            <a:r>
              <a:rPr lang="en-AU" b="1" dirty="0">
                <a:solidFill>
                  <a:srgbClr val="3770C7"/>
                </a:solidFill>
                <a:latin typeface="Arial" panose="020B0604020202020204" pitchFamily="34" charset="0"/>
              </a:rPr>
              <a:t>displacement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the direct distance between where he started and home.</a:t>
            </a:r>
          </a:p>
          <a:p>
            <a:endParaRPr lang="en-AU" dirty="0"/>
          </a:p>
        </p:txBody>
      </p:sp>
      <p:pic>
        <p:nvPicPr>
          <p:cNvPr id="10242" name="Picture 2" descr="https://www.educationperfect.com/media/content/Science/1521166081.923941g/1521166080977-64891112656903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4" y="3937000"/>
            <a:ext cx="3870325" cy="278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01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Displacement is a vector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781904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This means that it has a </a:t>
            </a:r>
            <a:r>
              <a:rPr lang="en-AU" sz="2400" b="1" dirty="0">
                <a:solidFill>
                  <a:srgbClr val="000000"/>
                </a:solidFill>
                <a:latin typeface="+mj-lt"/>
              </a:rPr>
              <a:t>magnitude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(size) and a </a:t>
            </a:r>
            <a:r>
              <a:rPr lang="en-AU" sz="2400" b="1" dirty="0">
                <a:solidFill>
                  <a:srgbClr val="000000"/>
                </a:solidFill>
                <a:latin typeface="+mj-lt"/>
              </a:rPr>
              <a:t>direction</a:t>
            </a:r>
            <a:r>
              <a:rPr lang="en-AU" sz="2400" b="1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For example, if your </a:t>
            </a:r>
            <a:r>
              <a:rPr lang="en-AU" sz="2400" b="1" dirty="0">
                <a:solidFill>
                  <a:srgbClr val="3770C7"/>
                </a:solidFill>
                <a:latin typeface="+mj-lt"/>
              </a:rPr>
              <a:t>displacement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 4 m to the right, the </a:t>
            </a:r>
            <a:r>
              <a:rPr lang="en-AU" sz="2400" b="1" dirty="0">
                <a:solidFill>
                  <a:srgbClr val="0BAD7C"/>
                </a:solidFill>
                <a:latin typeface="+mj-lt"/>
              </a:rPr>
              <a:t>magnitude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displacement is 4 m and the </a:t>
            </a:r>
            <a:r>
              <a:rPr lang="en-AU" sz="2400" b="1" dirty="0">
                <a:solidFill>
                  <a:srgbClr val="0BAD7C"/>
                </a:solidFill>
                <a:latin typeface="+mj-lt"/>
              </a:rPr>
              <a:t>direction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displacement is to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right.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1266" name="Picture 2" descr="https://www.educationperfect.com/media/content/Science/1521166907.872761g/1521166906903-648911126569036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4338039"/>
            <a:ext cx="37909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65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Vectors &amp; Uniform Motion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82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V8hJhTE3bU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1756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When objects move, they travel a certain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distance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in a certain </a:t>
            </a:r>
            <a:r>
              <a:rPr lang="en-AU" sz="2400" b="1" dirty="0">
                <a:solidFill>
                  <a:srgbClr val="E84C3D"/>
                </a:solidFill>
                <a:latin typeface="+mj-lt"/>
              </a:rPr>
              <a:t>time.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We can use these two quantities to find the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speed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object.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Speed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tells us how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fast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something moves!</a:t>
            </a:r>
          </a:p>
          <a:p>
            <a:endParaRPr lang="en-AU" dirty="0"/>
          </a:p>
        </p:txBody>
      </p:sp>
      <p:pic>
        <p:nvPicPr>
          <p:cNvPr id="12290" name="Picture 2" descr="https://www.educationperfect.com/media/content/Science/1423777815.331661g/1423777790414-1349007699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31" y="4089400"/>
            <a:ext cx="3564744" cy="23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87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Speed defined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2264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8C4AB2"/>
                </a:solidFill>
                <a:latin typeface="+mj-lt"/>
              </a:rPr>
              <a:t>Speed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describes how fast something is moving.</a:t>
            </a:r>
          </a:p>
          <a:p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It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is defined as the </a:t>
            </a:r>
            <a:r>
              <a:rPr lang="en-AU" sz="2400" b="1" dirty="0">
                <a:solidFill>
                  <a:srgbClr val="2FCC71"/>
                </a:solidFill>
                <a:latin typeface="+mj-lt"/>
              </a:rPr>
              <a:t>change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distance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over </a:t>
            </a:r>
            <a:r>
              <a:rPr lang="en-AU" sz="2400" b="1" dirty="0">
                <a:solidFill>
                  <a:srgbClr val="2FCC71"/>
                </a:solidFill>
                <a:latin typeface="+mj-lt"/>
              </a:rPr>
              <a:t>change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time.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We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measure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speed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metres per second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(m/s), which can also be written as ms</a:t>
            </a:r>
            <a:r>
              <a:rPr lang="en-AU" sz="2400" baseline="30000" dirty="0">
                <a:solidFill>
                  <a:srgbClr val="444444"/>
                </a:solidFill>
                <a:latin typeface="+mj-lt"/>
              </a:rPr>
              <a:t>−1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</a:t>
            </a:r>
          </a:p>
          <a:p>
            <a:endParaRPr lang="en-AU" dirty="0"/>
          </a:p>
        </p:txBody>
      </p:sp>
      <p:pic>
        <p:nvPicPr>
          <p:cNvPr id="14338" name="Picture 2" descr="https://www.educationperfect.com/media/content/Science/1453449397.769961g/1453449400783-3903000572667976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3939511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6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Speed formula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442350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AU" sz="2800" b="1" dirty="0" smtClean="0">
                    <a:latin typeface="+mj-lt"/>
                  </a:rPr>
                  <a:t>We can use this </a:t>
                </a:r>
                <a:r>
                  <a:rPr lang="en-AU" sz="2800" b="1" dirty="0">
                    <a:solidFill>
                      <a:srgbClr val="48927C"/>
                    </a:solidFill>
                    <a:latin typeface="+mj-lt"/>
                  </a:rPr>
                  <a:t>formula</a:t>
                </a:r>
                <a:r>
                  <a:rPr lang="en-AU" sz="2800" b="1" dirty="0">
                    <a:latin typeface="+mj-lt"/>
                  </a:rPr>
                  <a:t> to calculate speed: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dirty="0" smtClean="0"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AU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dirty="0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 dirty="0" err="1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AU" sz="2800" b="0" i="1" dirty="0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AU" sz="2800" i="1" dirty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/>
                </a:r>
                <a:br>
                  <a:rPr lang="en-AU" sz="2800" dirty="0">
                    <a:solidFill>
                      <a:srgbClr val="444444"/>
                    </a:solidFill>
                    <a:latin typeface="+mj-lt"/>
                  </a:rPr>
                </a:br>
                <a:r>
                  <a:rPr lang="en-AU" sz="2800" b="1" dirty="0">
                    <a:solidFill>
                      <a:srgbClr val="444444"/>
                    </a:solidFill>
                    <a:latin typeface="+mj-lt"/>
                  </a:rPr>
                  <a:t>We express this with the following mathematical notation:</a:t>
                </a:r>
                <a:endParaRPr lang="en-AU" sz="2800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dirty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sz="2800" i="1" dirty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dirty="0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800" i="0" dirty="0" err="1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AU" sz="2800" i="1" dirty="0" err="1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sz="2800" dirty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AU" sz="2800" i="1" dirty="0" err="1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AU" sz="2800" i="1" dirty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AU" sz="2800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AU" sz="2800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Note that </a:t>
                </a:r>
                <a:r>
                  <a:rPr lang="en-AU" sz="2800" i="1" dirty="0">
                    <a:solidFill>
                      <a:srgbClr val="444444"/>
                    </a:solidFill>
                    <a:latin typeface="+mj-lt"/>
                  </a:rPr>
                  <a:t>v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stands for speed (written in italics), whilst v stands for velocity (written in boldface), which we will be looking at soon!</a:t>
                </a:r>
              </a:p>
              <a:p>
                <a:pPr marL="0" indent="0"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4423504"/>
              </a:xfrm>
              <a:blipFill>
                <a:blip r:embed="rId2"/>
                <a:stretch>
                  <a:fillRect l="-1105" t="-12828" r="-829" b="-5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222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Speed vs velocity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977758"/>
            <a:ext cx="11029615" cy="2035904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The terms speed and velocity of are often used interchangeably. However, there is a subtle but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very important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difference!</a:t>
            </a:r>
            <a:endParaRPr lang="en-AU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37" y="3513464"/>
            <a:ext cx="8745683" cy="26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20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3153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3770C7"/>
                </a:solidFill>
                <a:latin typeface="+mj-lt"/>
              </a:rPr>
              <a:t>Acceleration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a </a:t>
            </a:r>
            <a:r>
              <a:rPr lang="en-AU" sz="2400" b="1" dirty="0">
                <a:solidFill>
                  <a:srgbClr val="3770C7"/>
                </a:solidFill>
                <a:latin typeface="+mj-lt"/>
              </a:rPr>
              <a:t>change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in an object's velocity over time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Remember, velocity is very similar to </a:t>
            </a:r>
            <a:r>
              <a:rPr lang="en-AU" sz="2400" b="1" dirty="0">
                <a:solidFill>
                  <a:srgbClr val="3770C7"/>
                </a:solidFill>
                <a:latin typeface="+mj-lt"/>
              </a:rPr>
              <a:t>speed,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but it acts in a certain </a:t>
            </a:r>
            <a:r>
              <a:rPr lang="en-AU" sz="2400" b="1" dirty="0">
                <a:solidFill>
                  <a:srgbClr val="3770C7"/>
                </a:solidFill>
                <a:latin typeface="+mj-lt"/>
              </a:rPr>
              <a:t>direction</a:t>
            </a:r>
            <a:r>
              <a:rPr lang="en-AU" sz="2400" b="1" dirty="0" smtClean="0">
                <a:solidFill>
                  <a:srgbClr val="3770C7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This means that an object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accelerates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when it </a:t>
            </a:r>
            <a:r>
              <a:rPr lang="en-AU" sz="2400" b="1" dirty="0">
                <a:solidFill>
                  <a:srgbClr val="7FBFCD"/>
                </a:solidFill>
                <a:latin typeface="+mj-lt"/>
              </a:rPr>
              <a:t>speeds up, slows down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or </a:t>
            </a:r>
            <a:r>
              <a:rPr lang="en-AU" sz="2400" b="1" dirty="0">
                <a:solidFill>
                  <a:srgbClr val="7FBFCD"/>
                </a:solidFill>
                <a:latin typeface="+mj-lt"/>
              </a:rPr>
              <a:t>changes direction</a:t>
            </a:r>
            <a:r>
              <a:rPr lang="en-AU" sz="2400" b="1" dirty="0" smtClean="0">
                <a:solidFill>
                  <a:srgbClr val="7FBFCD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09318666.587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87798" y="4153891"/>
            <a:ext cx="3759201" cy="21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Acceleration equations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25058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b="1" dirty="0" smtClean="0">
                    <a:solidFill>
                      <a:srgbClr val="444444"/>
                    </a:solidFill>
                    <a:latin typeface="+mj-lt"/>
                  </a:rPr>
                  <a:t>When an object's </a:t>
                </a:r>
                <a:r>
                  <a:rPr lang="en-AU" sz="2400" b="1" dirty="0">
                    <a:solidFill>
                      <a:srgbClr val="3770C7"/>
                    </a:solidFill>
                    <a:latin typeface="+mj-lt"/>
                  </a:rPr>
                  <a:t>velocity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 changes, we say that it is </a:t>
                </a:r>
                <a:r>
                  <a:rPr lang="en-AU" sz="2400" b="1" dirty="0">
                    <a:solidFill>
                      <a:srgbClr val="8C4AB2"/>
                    </a:solidFill>
                    <a:latin typeface="+mj-lt"/>
                  </a:rPr>
                  <a:t>accelerating.</a:t>
                </a:r>
                <a:endParaRPr lang="en-AU" sz="2400" b="1" dirty="0">
                  <a:solidFill>
                    <a:srgbClr val="444444"/>
                  </a:solidFill>
                  <a:latin typeface="+mj-lt"/>
                </a:endParaRPr>
              </a:p>
              <a:p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</a:t>
                </a:r>
                <a:r>
                  <a:rPr lang="en-AU" sz="2400" b="1" dirty="0" smtClean="0">
                    <a:solidFill>
                      <a:srgbClr val="8C4AB2"/>
                    </a:solidFill>
                    <a:latin typeface="+mj-lt"/>
                  </a:rPr>
                  <a:t>Acceleration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(</a:t>
                </a:r>
                <a:r>
                  <a:rPr lang="en-AU" sz="2400" i="1" dirty="0">
                    <a:solidFill>
                      <a:srgbClr val="444444"/>
                    </a:solidFill>
                    <a:latin typeface="+mj-lt"/>
                  </a:rPr>
                  <a:t>a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) is the 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change in </a:t>
                </a:r>
                <a:r>
                  <a:rPr lang="en-AU" sz="2400" b="1" dirty="0">
                    <a:solidFill>
                      <a:srgbClr val="3770C7"/>
                    </a:solidFill>
                    <a:latin typeface="+mj-lt"/>
                  </a:rPr>
                  <a:t>velocity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(</a:t>
                </a:r>
                <a:r>
                  <a:rPr lang="en-AU" sz="2400" dirty="0" err="1">
                    <a:solidFill>
                      <a:srgbClr val="444444"/>
                    </a:solidFill>
                    <a:latin typeface="+mj-lt"/>
                  </a:rPr>
                  <a:t>Δ</a:t>
                </a:r>
                <a:r>
                  <a:rPr lang="en-AU" sz="2400" i="1" dirty="0" err="1">
                    <a:solidFill>
                      <a:srgbClr val="444444"/>
                    </a:solidFill>
                    <a:latin typeface="+mj-lt"/>
                  </a:rPr>
                  <a:t>v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) over the 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change in time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(</a:t>
                </a:r>
                <a:r>
                  <a:rPr lang="en-AU" sz="2400" dirty="0" err="1">
                    <a:solidFill>
                      <a:srgbClr val="444444"/>
                    </a:solidFill>
                    <a:latin typeface="+mj-lt"/>
                  </a:rPr>
                  <a:t>Δ</a:t>
                </a:r>
                <a:r>
                  <a:rPr lang="en-AU" sz="2400" i="1" dirty="0" err="1">
                    <a:solidFill>
                      <a:srgbClr val="444444"/>
                    </a:solidFill>
                    <a:latin typeface="+mj-lt"/>
                  </a:rPr>
                  <a:t>t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).</a:t>
                </a:r>
              </a:p>
              <a:p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</a:t>
                </a:r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We 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use this </a:t>
                </a:r>
                <a:r>
                  <a:rPr lang="en-AU" sz="2400" b="1" dirty="0">
                    <a:solidFill>
                      <a:srgbClr val="EE332D"/>
                    </a:solidFill>
                    <a:latin typeface="+mj-lt"/>
                  </a:rPr>
                  <a:t>formula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to find an object's </a:t>
                </a:r>
                <a:r>
                  <a:rPr lang="en-AU" sz="2400" b="1" dirty="0">
                    <a:solidFill>
                      <a:srgbClr val="8C4AB2"/>
                    </a:solidFill>
                    <a:latin typeface="+mj-lt"/>
                  </a:rPr>
                  <a:t>acceleration</a:t>
                </a:r>
                <a:r>
                  <a:rPr lang="en-AU" sz="2400" b="1" dirty="0" smtClean="0">
                    <a:solidFill>
                      <a:srgbClr val="8C4AB2"/>
                    </a:solidFill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400" b="0" i="1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sz="2400" b="0" i="1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AU" sz="2400" b="0" i="1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sz="2400" b="0" i="1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AU" sz="2400" dirty="0">
                  <a:solidFill>
                    <a:srgbClr val="444444"/>
                  </a:solidFill>
                  <a:latin typeface="+mj-lt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2505803"/>
              </a:xfrm>
              <a:blipFill>
                <a:blip r:embed="rId2"/>
                <a:stretch>
                  <a:fillRect l="-829" t="-51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www.educationperfect.com/media/content/Science/1457487650.411931g/1457487655909-2168185755462720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4837112"/>
            <a:ext cx="5715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23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4588604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AU" sz="2800" dirty="0" smtClean="0">
                    <a:latin typeface="+mj-lt"/>
                  </a:rPr>
                  <a:t>The </a:t>
                </a:r>
                <a:r>
                  <a:rPr lang="en-AU" sz="2800" b="1" dirty="0">
                    <a:solidFill>
                      <a:srgbClr val="8C4AB2"/>
                    </a:solidFill>
                    <a:latin typeface="+mj-lt"/>
                  </a:rPr>
                  <a:t>change</a:t>
                </a:r>
                <a:r>
                  <a:rPr lang="en-AU" sz="2800" dirty="0">
                    <a:latin typeface="+mj-lt"/>
                  </a:rPr>
                  <a:t> in </a:t>
                </a:r>
                <a:r>
                  <a:rPr lang="en-AU" sz="2800" b="1" dirty="0">
                    <a:solidFill>
                      <a:srgbClr val="000000"/>
                    </a:solidFill>
                    <a:latin typeface="+mj-lt"/>
                  </a:rPr>
                  <a:t>velocity</a:t>
                </a:r>
                <a:r>
                  <a:rPr lang="en-AU" sz="2800" dirty="0">
                    <a:latin typeface="+mj-lt"/>
                  </a:rPr>
                  <a:t> (</a:t>
                </a:r>
                <a:r>
                  <a:rPr lang="en-AU" sz="2800" dirty="0" err="1">
                    <a:latin typeface="+mj-lt"/>
                  </a:rPr>
                  <a:t>Δ</a:t>
                </a:r>
                <a:r>
                  <a:rPr lang="en-AU" sz="2800" i="1" dirty="0" err="1">
                    <a:latin typeface="+mj-lt"/>
                  </a:rPr>
                  <a:t>v</a:t>
                </a:r>
                <a:r>
                  <a:rPr lang="en-AU" sz="2800" dirty="0">
                    <a:latin typeface="+mj-lt"/>
                  </a:rPr>
                  <a:t>) is found by subtracting the </a:t>
                </a:r>
                <a:r>
                  <a:rPr lang="en-AU" sz="2800" b="1" dirty="0">
                    <a:solidFill>
                      <a:srgbClr val="8C4AB2"/>
                    </a:solidFill>
                    <a:latin typeface="+mj-lt"/>
                  </a:rPr>
                  <a:t>initial velocity</a:t>
                </a:r>
                <a:r>
                  <a:rPr lang="en-AU" sz="2800" dirty="0">
                    <a:latin typeface="+mj-lt"/>
                  </a:rPr>
                  <a:t> (</a:t>
                </a:r>
                <a:r>
                  <a:rPr lang="en-AU" sz="2800" i="1" dirty="0">
                    <a:latin typeface="+mj-lt"/>
                  </a:rPr>
                  <a:t>u</a:t>
                </a:r>
                <a:r>
                  <a:rPr lang="en-AU" sz="2800" dirty="0">
                    <a:latin typeface="+mj-lt"/>
                  </a:rPr>
                  <a:t>) from the </a:t>
                </a:r>
                <a:r>
                  <a:rPr lang="en-AU" sz="2800" b="1" dirty="0">
                    <a:solidFill>
                      <a:srgbClr val="8C4AB2"/>
                    </a:solidFill>
                    <a:latin typeface="+mj-lt"/>
                  </a:rPr>
                  <a:t>final velocity</a:t>
                </a:r>
                <a:r>
                  <a:rPr lang="en-AU" sz="2800" dirty="0">
                    <a:latin typeface="+mj-lt"/>
                  </a:rPr>
                  <a:t> (</a:t>
                </a:r>
                <a:r>
                  <a:rPr lang="en-AU" sz="2800" i="1" dirty="0">
                    <a:latin typeface="+mj-lt"/>
                  </a:rPr>
                  <a:t>v</a:t>
                </a:r>
                <a:r>
                  <a:rPr lang="en-AU" sz="2800" dirty="0" smtClean="0">
                    <a:latin typeface="+mj-lt"/>
                  </a:rPr>
                  <a:t>).</a:t>
                </a:r>
                <a:endParaRPr lang="en-AU" sz="2800" dirty="0"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AU" sz="2800" dirty="0" err="1">
                    <a:latin typeface="+mj-lt"/>
                  </a:rPr>
                  <a:t>Δ</a:t>
                </a:r>
                <a:r>
                  <a:rPr lang="en-AU" sz="2800" i="1" dirty="0" err="1">
                    <a:latin typeface="+mj-lt"/>
                  </a:rPr>
                  <a:t>v</a:t>
                </a:r>
                <a:r>
                  <a:rPr lang="en-AU" sz="2800" dirty="0">
                    <a:latin typeface="+mj-lt"/>
                  </a:rPr>
                  <a:t>=</a:t>
                </a:r>
                <a:r>
                  <a:rPr lang="en-AU" sz="2800" i="1" dirty="0">
                    <a:latin typeface="+mj-lt"/>
                  </a:rPr>
                  <a:t>v</a:t>
                </a:r>
                <a:r>
                  <a:rPr lang="en-AU" sz="2800" dirty="0">
                    <a:latin typeface="+mj-lt"/>
                  </a:rPr>
                  <a:t>−</a:t>
                </a:r>
                <a:r>
                  <a:rPr lang="en-AU" sz="2800" i="1" dirty="0" smtClean="0">
                    <a:latin typeface="+mj-lt"/>
                  </a:rPr>
                  <a:t>u</a:t>
                </a:r>
                <a:endParaRPr lang="en-AU" sz="28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AU" sz="2800" i="1" dirty="0">
                    <a:latin typeface="+mj-lt"/>
                  </a:rPr>
                  <a:t>This is also sometimes written as </a:t>
                </a:r>
                <a:r>
                  <a:rPr lang="en-AU" sz="2800" dirty="0" err="1" smtClean="0">
                    <a:latin typeface="+mj-lt"/>
                  </a:rPr>
                  <a:t>Δ</a:t>
                </a:r>
                <a:r>
                  <a:rPr lang="en-AU" sz="2800" i="1" dirty="0" err="1" smtClean="0">
                    <a:latin typeface="+mj-lt"/>
                  </a:rPr>
                  <a:t>v</a:t>
                </a:r>
                <a:r>
                  <a:rPr lang="en-AU" sz="2800" dirty="0" smtClean="0">
                    <a:latin typeface="+mj-lt"/>
                  </a:rPr>
                  <a:t>=</a:t>
                </a:r>
                <a:r>
                  <a:rPr lang="en-AU" sz="2800" i="1" dirty="0" err="1" smtClean="0">
                    <a:latin typeface="+mj-lt"/>
                  </a:rPr>
                  <a:t>v</a:t>
                </a:r>
                <a:r>
                  <a:rPr lang="en-AU" sz="2800" i="1" baseline="-25000" dirty="0" err="1" smtClean="0">
                    <a:latin typeface="+mj-lt"/>
                  </a:rPr>
                  <a:t>f</a:t>
                </a:r>
                <a:r>
                  <a:rPr lang="en-AU" sz="2800" dirty="0" smtClean="0">
                    <a:latin typeface="+mj-lt"/>
                  </a:rPr>
                  <a:t>​−</a:t>
                </a:r>
                <a:r>
                  <a:rPr lang="en-AU" sz="2800" i="1" dirty="0" smtClean="0">
                    <a:latin typeface="+mj-lt"/>
                  </a:rPr>
                  <a:t>v</a:t>
                </a:r>
                <a:r>
                  <a:rPr lang="en-AU" sz="2800" i="1" baseline="-25000" dirty="0" smtClean="0">
                    <a:latin typeface="+mj-lt"/>
                  </a:rPr>
                  <a:t>i</a:t>
                </a:r>
                <a:r>
                  <a:rPr lang="en-AU" sz="2800" baseline="-25000" dirty="0" smtClean="0">
                    <a:latin typeface="+mj-lt"/>
                  </a:rPr>
                  <a:t>​</a:t>
                </a:r>
                <a:endParaRPr lang="en-AU" sz="2800" dirty="0">
                  <a:latin typeface="+mj-lt"/>
                </a:endParaRPr>
              </a:p>
              <a:p>
                <a:r>
                  <a:rPr lang="en-AU" sz="2800" dirty="0">
                    <a:latin typeface="+mj-lt"/>
                  </a:rPr>
                  <a:t>This means we can also write the </a:t>
                </a:r>
                <a:r>
                  <a:rPr lang="en-AU" sz="2800" b="1" dirty="0">
                    <a:latin typeface="+mj-lt"/>
                  </a:rPr>
                  <a:t>formula</a:t>
                </a:r>
                <a:r>
                  <a:rPr lang="en-AU" sz="2800" dirty="0">
                    <a:latin typeface="+mj-lt"/>
                  </a:rPr>
                  <a:t> for </a:t>
                </a:r>
                <a:r>
                  <a:rPr lang="en-AU" sz="2800" b="1" dirty="0">
                    <a:solidFill>
                      <a:srgbClr val="3770C7"/>
                    </a:solidFill>
                    <a:latin typeface="+mj-lt"/>
                  </a:rPr>
                  <a:t>acceleration</a:t>
                </a:r>
                <a:r>
                  <a:rPr lang="en-AU" sz="2800" dirty="0">
                    <a:latin typeface="+mj-lt"/>
                  </a:rPr>
                  <a:t> 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AU" sz="2800" dirty="0">
                    <a:latin typeface="+mj-lt"/>
                  </a:rPr>
                  <a:t> </a:t>
                </a:r>
              </a:p>
              <a:p>
                <a:pPr marL="0" indent="0">
                  <a:buNone/>
                </a:pPr>
                <a:r>
                  <a:rPr lang="en-AU" sz="2000" dirty="0">
                    <a:solidFill>
                      <a:srgbClr val="444444"/>
                    </a:solidFill>
                    <a:latin typeface="KaTeX_Main"/>
                  </a:rPr>
                  <a:t/>
                </a:r>
                <a:br>
                  <a:rPr lang="en-AU" sz="2000" dirty="0">
                    <a:solidFill>
                      <a:srgbClr val="444444"/>
                    </a:solidFill>
                    <a:latin typeface="KaTeX_Main"/>
                  </a:rPr>
                </a:br>
                <a:endParaRPr lang="en-AU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4588604"/>
              </a:xfrm>
              <a:blipFill>
                <a:blip r:embed="rId2"/>
                <a:stretch>
                  <a:fillRect l="-1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16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Acceleration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810604"/>
          </a:xfrm>
        </p:spPr>
        <p:txBody>
          <a:bodyPr/>
          <a:lstStyle/>
          <a:p>
            <a:r>
              <a:rPr lang="en-AU" sz="3200" b="1" dirty="0">
                <a:solidFill>
                  <a:srgbClr val="444444"/>
                </a:solidFill>
                <a:latin typeface="+mj-lt"/>
              </a:rPr>
              <a:t>If an object is </a:t>
            </a:r>
            <a:r>
              <a:rPr lang="en-AU" sz="3200" b="1" dirty="0">
                <a:solidFill>
                  <a:srgbClr val="48927C"/>
                </a:solidFill>
                <a:latin typeface="+mj-lt"/>
              </a:rPr>
              <a:t>speeding up</a:t>
            </a:r>
            <a:r>
              <a:rPr lang="en-AU" sz="3200" b="1" dirty="0">
                <a:solidFill>
                  <a:srgbClr val="444444"/>
                </a:solidFill>
                <a:latin typeface="+mj-lt"/>
              </a:rPr>
              <a:t> in a </a:t>
            </a:r>
            <a:r>
              <a:rPr lang="en-AU" sz="3200" b="1" dirty="0">
                <a:solidFill>
                  <a:srgbClr val="E84C3D"/>
                </a:solidFill>
                <a:latin typeface="+mj-lt"/>
              </a:rPr>
              <a:t>positive</a:t>
            </a:r>
            <a:r>
              <a:rPr lang="en-AU" sz="3200" b="1" dirty="0">
                <a:solidFill>
                  <a:srgbClr val="444444"/>
                </a:solidFill>
                <a:latin typeface="+mj-lt"/>
              </a:rPr>
              <a:t> direction, it has a </a:t>
            </a:r>
            <a:r>
              <a:rPr lang="en-AU" sz="3200" b="1" dirty="0">
                <a:solidFill>
                  <a:srgbClr val="E84C3D"/>
                </a:solidFill>
                <a:latin typeface="+mj-lt"/>
              </a:rPr>
              <a:t>positive</a:t>
            </a:r>
            <a:r>
              <a:rPr lang="en-AU" sz="3200" b="1" dirty="0">
                <a:solidFill>
                  <a:srgbClr val="444444"/>
                </a:solidFill>
                <a:latin typeface="+mj-lt"/>
              </a:rPr>
              <a:t> acceleration</a:t>
            </a:r>
            <a:r>
              <a:rPr lang="en-AU" sz="32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3200" dirty="0">
              <a:solidFill>
                <a:srgbClr val="444444"/>
              </a:solidFill>
              <a:latin typeface="+mj-lt"/>
            </a:endParaRPr>
          </a:p>
          <a:p>
            <a:r>
              <a:rPr lang="en-AU" sz="3200" dirty="0">
                <a:solidFill>
                  <a:srgbClr val="444444"/>
                </a:solidFill>
                <a:latin typeface="+mj-lt"/>
              </a:rPr>
              <a:t>This is because the </a:t>
            </a:r>
            <a:r>
              <a:rPr lang="en-AU" sz="3200" b="1" dirty="0">
                <a:solidFill>
                  <a:srgbClr val="1B479F"/>
                </a:solidFill>
                <a:latin typeface="+mj-lt"/>
              </a:rPr>
              <a:t>final velocity</a:t>
            </a:r>
            <a:r>
              <a:rPr lang="en-AU" sz="3200" dirty="0">
                <a:solidFill>
                  <a:srgbClr val="444444"/>
                </a:solidFill>
                <a:latin typeface="+mj-lt"/>
              </a:rPr>
              <a:t> is </a:t>
            </a:r>
            <a:r>
              <a:rPr lang="en-AU" sz="3200" b="1" dirty="0">
                <a:solidFill>
                  <a:srgbClr val="444444"/>
                </a:solidFill>
                <a:latin typeface="+mj-lt"/>
              </a:rPr>
              <a:t>greater</a:t>
            </a:r>
            <a:r>
              <a:rPr lang="en-AU" sz="3200" dirty="0">
                <a:solidFill>
                  <a:srgbClr val="444444"/>
                </a:solidFill>
                <a:latin typeface="+mj-lt"/>
              </a:rPr>
              <a:t> than the </a:t>
            </a:r>
            <a:r>
              <a:rPr lang="en-AU" sz="3200" b="1" dirty="0">
                <a:solidFill>
                  <a:srgbClr val="1B479F"/>
                </a:solidFill>
                <a:latin typeface="+mj-lt"/>
              </a:rPr>
              <a:t>initial velocity,</a:t>
            </a:r>
            <a:r>
              <a:rPr lang="en-AU" sz="3200" dirty="0">
                <a:solidFill>
                  <a:srgbClr val="444444"/>
                </a:solidFill>
                <a:latin typeface="+mj-lt"/>
              </a:rPr>
              <a:t> so there is a </a:t>
            </a:r>
            <a:r>
              <a:rPr lang="en-AU" sz="3200" b="1" dirty="0">
                <a:solidFill>
                  <a:srgbClr val="E84C3D"/>
                </a:solidFill>
                <a:latin typeface="+mj-lt"/>
              </a:rPr>
              <a:t>positive</a:t>
            </a:r>
            <a:r>
              <a:rPr lang="en-AU" sz="3200" dirty="0">
                <a:solidFill>
                  <a:srgbClr val="444444"/>
                </a:solidFill>
                <a:latin typeface="+mj-lt"/>
              </a:rPr>
              <a:t> change in velocity.</a:t>
            </a:r>
          </a:p>
          <a:p>
            <a:endParaRPr lang="en-AU" dirty="0"/>
          </a:p>
        </p:txBody>
      </p:sp>
      <p:pic>
        <p:nvPicPr>
          <p:cNvPr id="4" name="1527553497.823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0700" y="4508500"/>
            <a:ext cx="3820714" cy="18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Negative Acceleration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6582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If an object is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slowing down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in a </a:t>
            </a:r>
            <a:r>
              <a:rPr lang="en-AU" sz="2400" b="1" dirty="0">
                <a:solidFill>
                  <a:srgbClr val="E84C3D"/>
                </a:solidFill>
                <a:latin typeface="+mj-lt"/>
              </a:rPr>
              <a:t>positive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direction, it has a </a:t>
            </a:r>
            <a:r>
              <a:rPr lang="en-AU" sz="2400" b="1" dirty="0">
                <a:solidFill>
                  <a:srgbClr val="3598DC"/>
                </a:solidFill>
                <a:latin typeface="+mj-lt"/>
              </a:rPr>
              <a:t>negative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acceleration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Acceleration is acting in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opposite direction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velocity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This is because the </a:t>
            </a:r>
            <a:r>
              <a:rPr lang="en-AU" sz="2400" b="1" dirty="0">
                <a:solidFill>
                  <a:srgbClr val="48927C"/>
                </a:solidFill>
                <a:latin typeface="+mj-lt"/>
              </a:rPr>
              <a:t>final velocity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less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than the </a:t>
            </a:r>
            <a:r>
              <a:rPr lang="en-AU" sz="2400" b="1" dirty="0">
                <a:solidFill>
                  <a:srgbClr val="48927C"/>
                </a:solidFill>
                <a:latin typeface="+mj-lt"/>
              </a:rPr>
              <a:t>initial velocity,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so there is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negative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change in velocity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27559318.682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4394199"/>
            <a:ext cx="5270500" cy="22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Intentions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581192" y="1836777"/>
            <a:ext cx="101346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•	Define the terms vector and scalar.</a:t>
            </a:r>
          </a:p>
          <a:p>
            <a:r>
              <a:rPr lang="en-AU" sz="1200" dirty="0"/>
              <a:t>•	Use the terms vector and scalar to categorise physical </a:t>
            </a:r>
            <a:r>
              <a:rPr lang="en-AU" sz="1200" dirty="0" smtClean="0"/>
              <a:t>quantities.</a:t>
            </a:r>
            <a:endParaRPr lang="en-AU" sz="1200" dirty="0"/>
          </a:p>
          <a:p>
            <a:r>
              <a:rPr lang="en-AU" sz="1200" dirty="0"/>
              <a:t>•	Calculate resultant vectors through the addition of two vectors.</a:t>
            </a:r>
          </a:p>
          <a:p>
            <a:r>
              <a:rPr lang="en-AU" sz="1200" dirty="0"/>
              <a:t>•	Identify the units of distance and time.</a:t>
            </a:r>
          </a:p>
          <a:p>
            <a:r>
              <a:rPr lang="en-AU" sz="1200" dirty="0"/>
              <a:t>•	Recall how distance is measured.</a:t>
            </a:r>
          </a:p>
          <a:p>
            <a:r>
              <a:rPr lang="en-AU" sz="1200" dirty="0"/>
              <a:t>•	Recall how time is measured. </a:t>
            </a:r>
          </a:p>
          <a:p>
            <a:r>
              <a:rPr lang="en-AU" sz="1200" dirty="0"/>
              <a:t>•	Calculate displacements.</a:t>
            </a:r>
          </a:p>
          <a:p>
            <a:r>
              <a:rPr lang="en-AU" sz="1200" dirty="0"/>
              <a:t>•	State Pythagoras' Theorem.</a:t>
            </a:r>
          </a:p>
          <a:p>
            <a:r>
              <a:rPr lang="en-AU" sz="1200" dirty="0"/>
              <a:t>•	Calculate distances using Pythagoras' Theorem.</a:t>
            </a:r>
          </a:p>
          <a:p>
            <a:r>
              <a:rPr lang="en-AU" sz="1200" dirty="0"/>
              <a:t>•	Define speed</a:t>
            </a:r>
          </a:p>
          <a:p>
            <a:r>
              <a:rPr lang="en-AU" sz="1200" dirty="0"/>
              <a:t>•	State the formula for calculating speed</a:t>
            </a:r>
          </a:p>
          <a:p>
            <a:r>
              <a:rPr lang="en-AU" sz="1200" dirty="0"/>
              <a:t>•	Calculate speed using distance and time.</a:t>
            </a:r>
          </a:p>
          <a:p>
            <a:r>
              <a:rPr lang="en-AU" sz="1200" dirty="0"/>
              <a:t>•	Define acceleration.</a:t>
            </a:r>
          </a:p>
          <a:p>
            <a:r>
              <a:rPr lang="en-AU" sz="1200" dirty="0"/>
              <a:t>•	State the formula for calculating acceleration.</a:t>
            </a:r>
          </a:p>
          <a:p>
            <a:r>
              <a:rPr lang="en-AU" sz="1200" dirty="0"/>
              <a:t>•	Calculate acceleration.</a:t>
            </a:r>
          </a:p>
          <a:p>
            <a:r>
              <a:rPr lang="en-AU" sz="1200" dirty="0"/>
              <a:t>•	Explain what a distance-time graph is.</a:t>
            </a:r>
          </a:p>
          <a:p>
            <a:r>
              <a:rPr lang="en-AU" sz="1200" dirty="0"/>
              <a:t>•	Use these graphs to calculate speed.</a:t>
            </a:r>
          </a:p>
          <a:p>
            <a:r>
              <a:rPr lang="en-AU" sz="1200" dirty="0" smtClean="0"/>
              <a:t>•</a:t>
            </a:r>
            <a:r>
              <a:rPr lang="en-AU" sz="1200" dirty="0"/>
              <a:t>	Recall the kinematic equations.</a:t>
            </a:r>
          </a:p>
          <a:p>
            <a:r>
              <a:rPr lang="en-AU" sz="1200" dirty="0"/>
              <a:t>•	Solve problems using the kinematic equations.</a:t>
            </a:r>
          </a:p>
        </p:txBody>
      </p:sp>
    </p:spTree>
    <p:extLst>
      <p:ext uri="{BB962C8B-B14F-4D97-AF65-F5344CB8AC3E}">
        <p14:creationId xmlns:p14="http://schemas.microsoft.com/office/powerpoint/2010/main" val="3377998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Units of acceleration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8073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8C4AB2"/>
                </a:solidFill>
                <a:latin typeface="+mj-lt"/>
              </a:rPr>
              <a:t>Acceleration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has the unit </a:t>
            </a:r>
            <a:r>
              <a:rPr lang="en-AU" sz="2800" b="1" dirty="0">
                <a:solidFill>
                  <a:srgbClr val="8C4AB2"/>
                </a:solidFill>
                <a:latin typeface="+mj-lt"/>
              </a:rPr>
              <a:t>metres per second squared.</a:t>
            </a:r>
            <a:endParaRPr lang="en-AU" sz="2800" b="1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This 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is written as m/s</a:t>
            </a:r>
            <a:r>
              <a:rPr lang="en-AU" sz="2800" b="1" baseline="30000" dirty="0">
                <a:solidFill>
                  <a:srgbClr val="444444"/>
                </a:solidFill>
                <a:latin typeface="+mj-lt"/>
              </a:rPr>
              <a:t>2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or ms</a:t>
            </a:r>
            <a:r>
              <a:rPr lang="en-AU" sz="2800" baseline="30000" dirty="0">
                <a:solidFill>
                  <a:srgbClr val="444444"/>
                </a:solidFill>
                <a:latin typeface="+mj-lt"/>
              </a:rPr>
              <a:t>−</a:t>
            </a:r>
            <a:r>
              <a:rPr lang="en-AU" sz="2800" b="1" baseline="30000" dirty="0">
                <a:solidFill>
                  <a:srgbClr val="444444"/>
                </a:solidFill>
                <a:latin typeface="+mj-lt"/>
              </a:rPr>
              <a:t>2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.</a:t>
            </a:r>
          </a:p>
          <a:p>
            <a:endParaRPr lang="en-AU" dirty="0"/>
          </a:p>
        </p:txBody>
      </p:sp>
      <p:pic>
        <p:nvPicPr>
          <p:cNvPr id="5" name="1527562023.677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0150" y="3987800"/>
            <a:ext cx="4184650" cy="25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Kinematic equations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3624278"/>
            <a:ext cx="11029615" cy="3068622"/>
          </a:xfrm>
        </p:spPr>
        <p:txBody>
          <a:bodyPr>
            <a:normAutofit lnSpcReduction="10000"/>
          </a:bodyPr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In the above equations, "s" can also be written as "d" (displacement).</a:t>
            </a:r>
            <a:br>
              <a:rPr lang="en-AU" sz="2800" dirty="0">
                <a:solidFill>
                  <a:srgbClr val="444444"/>
                </a:solidFill>
                <a:latin typeface="+mj-lt"/>
              </a:rPr>
            </a:br>
            <a:r>
              <a:rPr lang="en-AU" sz="2800" dirty="0">
                <a:solidFill>
                  <a:srgbClr val="444444"/>
                </a:solidFill>
                <a:latin typeface="+mj-lt"/>
              </a:rPr>
              <a:t>Also "v" may be written "</a:t>
            </a:r>
            <a:r>
              <a:rPr lang="en-AU" sz="2800" dirty="0" err="1">
                <a:solidFill>
                  <a:srgbClr val="444444"/>
                </a:solidFill>
                <a:latin typeface="+mj-lt"/>
              </a:rPr>
              <a:t>v</a:t>
            </a:r>
            <a:r>
              <a:rPr lang="en-AU" sz="2800" i="1" baseline="-25000" dirty="0" err="1">
                <a:solidFill>
                  <a:srgbClr val="444444"/>
                </a:solidFill>
                <a:latin typeface="+mj-lt"/>
              </a:rPr>
              <a:t>f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​" (final velocity) and "u" may be written "v</a:t>
            </a:r>
            <a:r>
              <a:rPr lang="en-AU" sz="2800" i="1" baseline="-25000" dirty="0">
                <a:solidFill>
                  <a:srgbClr val="444444"/>
                </a:solidFill>
                <a:latin typeface="+mj-lt"/>
              </a:rPr>
              <a:t>i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​" (initial velocity).</a:t>
            </a:r>
          </a:p>
          <a:p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These 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equations can only be used when the object you're looking at has a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constant acceleration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. You will be given enough data to use at least one equation; if you have a choice, use the one that requires 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least algebra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 solve.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412" y="2180496"/>
            <a:ext cx="3862388" cy="12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1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When we record the </a:t>
            </a:r>
            <a:r>
              <a:rPr lang="en-AU" b="1" dirty="0">
                <a:solidFill>
                  <a:srgbClr val="571A98"/>
                </a:solidFill>
                <a:latin typeface="Arial" panose="020B0604020202020204" pitchFamily="34" charset="0"/>
              </a:rPr>
              <a:t>motion of an object,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we are usually interested in these </a:t>
            </a:r>
            <a:r>
              <a:rPr lang="en-AU" b="1" dirty="0">
                <a:solidFill>
                  <a:srgbClr val="F30277"/>
                </a:solidFill>
                <a:latin typeface="Arial" panose="020B0604020202020204" pitchFamily="34" charset="0"/>
              </a:rPr>
              <a:t>five quantities of motion:</a:t>
            </a:r>
            <a:endParaRPr lang="en-AU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571A98"/>
                </a:solidFill>
                <a:latin typeface="Arial" panose="020B0604020202020204" pitchFamily="34" charset="0"/>
              </a:rPr>
              <a:t>Initial speed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(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u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or 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v</a:t>
            </a:r>
            <a:r>
              <a:rPr lang="en-AU" i="1" baseline="-25000" dirty="0">
                <a:solidFill>
                  <a:srgbClr val="444444"/>
                </a:solidFill>
                <a:latin typeface="KaTeX_Math"/>
              </a:rPr>
              <a:t>i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0066CC"/>
                </a:solidFill>
                <a:latin typeface="Arial" panose="020B0604020202020204" pitchFamily="34" charset="0"/>
              </a:rPr>
              <a:t>Displacement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(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or 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d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FB6611"/>
                </a:solidFill>
                <a:latin typeface="Arial" panose="020B0604020202020204" pitchFamily="34" charset="0"/>
              </a:rPr>
              <a:t>Acceleration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(a)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571A98"/>
                </a:solidFill>
                <a:latin typeface="Arial" panose="020B0604020202020204" pitchFamily="34" charset="0"/>
              </a:rPr>
              <a:t>Final speed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(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v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or </a:t>
            </a:r>
            <a:r>
              <a:rPr lang="en-AU" dirty="0" err="1">
                <a:solidFill>
                  <a:srgbClr val="444444"/>
                </a:solidFill>
                <a:latin typeface="KaTeX_Main"/>
              </a:rPr>
              <a:t>v</a:t>
            </a:r>
            <a:r>
              <a:rPr lang="en-AU" i="1" baseline="-25000" dirty="0" err="1">
                <a:solidFill>
                  <a:srgbClr val="444444"/>
                </a:solidFill>
                <a:latin typeface="KaTeX_Math"/>
              </a:rPr>
              <a:t>f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FF9505"/>
                </a:solidFill>
                <a:latin typeface="Arial" panose="020B0604020202020204" pitchFamily="34" charset="0"/>
              </a:rPr>
              <a:t>Time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(t)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4226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Kinematic equations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464404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To work out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unknown values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we use equations called the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kinematic equations.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3021013"/>
            <a:ext cx="4273550" cy="1413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41600" y="444413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000" dirty="0">
                <a:solidFill>
                  <a:srgbClr val="444444"/>
                </a:solidFill>
                <a:latin typeface="+mj-lt"/>
              </a:rPr>
              <a:t>For any </a:t>
            </a:r>
            <a:r>
              <a:rPr lang="en-AU" sz="2000" b="1" dirty="0">
                <a:solidFill>
                  <a:srgbClr val="FF9505"/>
                </a:solidFill>
                <a:latin typeface="+mj-lt"/>
              </a:rPr>
              <a:t>given problem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you will need to:</a:t>
            </a:r>
          </a:p>
          <a:p>
            <a:pPr algn="ctr"/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List </a:t>
            </a:r>
            <a:r>
              <a:rPr lang="en-AU" sz="2000" b="1" dirty="0">
                <a:solidFill>
                  <a:srgbClr val="00B6EE"/>
                </a:solidFill>
                <a:latin typeface="+mj-lt"/>
              </a:rPr>
              <a:t>known values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from v, u, a, s, and t.</a:t>
            </a:r>
          </a:p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Identify the </a:t>
            </a:r>
            <a:r>
              <a:rPr lang="en-AU" sz="2000" b="1" dirty="0">
                <a:solidFill>
                  <a:srgbClr val="F30277"/>
                </a:solidFill>
                <a:latin typeface="+mj-lt"/>
              </a:rPr>
              <a:t>unknown value.</a:t>
            </a:r>
            <a:endParaRPr lang="en-AU" sz="2000" dirty="0">
              <a:solidFill>
                <a:srgbClr val="444444"/>
              </a:solidFill>
              <a:latin typeface="+mj-lt"/>
            </a:endParaRPr>
          </a:p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Select an appropriate </a:t>
            </a:r>
            <a:r>
              <a:rPr lang="en-AU" sz="2000" b="1" dirty="0">
                <a:solidFill>
                  <a:srgbClr val="0066CC"/>
                </a:solidFill>
                <a:latin typeface="+mj-lt"/>
              </a:rPr>
              <a:t>kinematic equation.</a:t>
            </a:r>
            <a:endParaRPr lang="en-AU" sz="2000" dirty="0">
              <a:solidFill>
                <a:srgbClr val="444444"/>
              </a:solidFill>
              <a:latin typeface="+mj-lt"/>
            </a:endParaRPr>
          </a:p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Solve the problem and answer the question.</a:t>
            </a:r>
            <a:endParaRPr lang="en-AU" sz="2000" b="0" i="0" dirty="0">
              <a:solidFill>
                <a:srgbClr val="444444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061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Newton’s Laws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524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Intentions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581192" y="1836777"/>
            <a:ext cx="10134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 smtClean="0"/>
              <a:t>Explain </a:t>
            </a:r>
            <a:r>
              <a:rPr lang="en-AU" sz="2000" dirty="0"/>
              <a:t>the differences between contact and non-contact forces.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 smtClean="0"/>
              <a:t>Understand </a:t>
            </a:r>
            <a:r>
              <a:rPr lang="en-AU" sz="2000" dirty="0"/>
              <a:t>how to draw forces on an object</a:t>
            </a:r>
            <a:r>
              <a:rPr lang="en-AU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Recall what gravity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Explain how gravity acts on objects in different situations</a:t>
            </a:r>
            <a:r>
              <a:rPr lang="en-AU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Explain the relationship between gravity, weight and mass.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Calculate weights on different planets</a:t>
            </a:r>
            <a:r>
              <a:rPr lang="en-AU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Recall Newton's First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Determine if an unbalanced force has been applied to an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Explain the concept of inertia</a:t>
            </a:r>
            <a:r>
              <a:rPr lang="en-AU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Explain Newton's Second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Recall the formula for Newton's Second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Use Newton's Second Law to calculate mass and acceleration</a:t>
            </a:r>
            <a:r>
              <a:rPr lang="en-AU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Recall Newton's Third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Explain the consequences of Newton's Third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Explain how seat belts use action-reaction pairs to keep passengers safe.</a:t>
            </a:r>
          </a:p>
        </p:txBody>
      </p:sp>
    </p:spTree>
    <p:extLst>
      <p:ext uri="{BB962C8B-B14F-4D97-AF65-F5344CB8AC3E}">
        <p14:creationId xmlns:p14="http://schemas.microsoft.com/office/powerpoint/2010/main" val="4113135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Types of forces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rgbClr val="444444"/>
                </a:solidFill>
                <a:latin typeface="KaTeX_Main"/>
              </a:rPr>
              <a:t>F</a:t>
            </a:r>
            <a:r>
              <a:rPr lang="en-AU" baseline="-25000" dirty="0" err="1">
                <a:solidFill>
                  <a:srgbClr val="444444"/>
                </a:solidFill>
                <a:latin typeface="KaTeX_Main"/>
              </a:rPr>
              <a:t>g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the force of </a:t>
            </a:r>
            <a:r>
              <a:rPr lang="en-AU" b="1" dirty="0">
                <a:solidFill>
                  <a:srgbClr val="00868B"/>
                </a:solidFill>
                <a:latin typeface="Arial" panose="020B0604020202020204" pitchFamily="34" charset="0"/>
              </a:rPr>
              <a:t>gravity,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or the weight of an object.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44444"/>
                </a:solidFill>
                <a:latin typeface="KaTeX_Main"/>
              </a:rPr>
              <a:t>F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N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the </a:t>
            </a:r>
            <a:r>
              <a:rPr lang="en-AU" b="1" dirty="0">
                <a:solidFill>
                  <a:srgbClr val="0066CC"/>
                </a:solidFill>
                <a:latin typeface="Arial" panose="020B0604020202020204" pitchFamily="34" charset="0"/>
              </a:rPr>
              <a:t>normal,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which is a contact force between an object and a surface.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44444"/>
                </a:solidFill>
                <a:latin typeface="KaTeX_Main"/>
              </a:rPr>
              <a:t>F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A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an </a:t>
            </a:r>
            <a:r>
              <a:rPr lang="en-AU" b="1" dirty="0">
                <a:solidFill>
                  <a:srgbClr val="571A98"/>
                </a:solidFill>
                <a:latin typeface="Arial" panose="020B0604020202020204" pitchFamily="34" charset="0"/>
              </a:rPr>
              <a:t>applied force,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such as a push or pull on the object.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rgbClr val="444444"/>
                </a:solidFill>
                <a:latin typeface="KaTeX_Main"/>
              </a:rPr>
              <a:t>F</a:t>
            </a:r>
            <a:r>
              <a:rPr lang="en-AU" baseline="-25000" dirty="0" err="1">
                <a:solidFill>
                  <a:srgbClr val="444444"/>
                </a:solidFill>
                <a:latin typeface="KaTeX_Main"/>
              </a:rPr>
              <a:t>f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the </a:t>
            </a:r>
            <a:r>
              <a:rPr lang="en-AU" b="1" dirty="0">
                <a:solidFill>
                  <a:srgbClr val="F30277"/>
                </a:solidFill>
                <a:latin typeface="Arial" panose="020B0604020202020204" pitchFamily="34" charset="0"/>
              </a:rPr>
              <a:t>frictional force,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which acts in the opposite direction to motion.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44444"/>
                </a:solidFill>
                <a:latin typeface="KaTeX_Main"/>
              </a:rPr>
              <a:t>F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L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represents </a:t>
            </a:r>
            <a:r>
              <a:rPr lang="en-AU" b="1" dirty="0">
                <a:solidFill>
                  <a:srgbClr val="00B6EE"/>
                </a:solidFill>
                <a:latin typeface="Arial" panose="020B0604020202020204" pitchFamily="34" charset="0"/>
              </a:rPr>
              <a:t>lift,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for example the lift on the wings of a plane due to the Bernoulli effect.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44444"/>
                </a:solidFill>
                <a:latin typeface="KaTeX_Main"/>
              </a:rPr>
              <a:t>F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B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represents</a:t>
            </a:r>
            <a:r>
              <a:rPr lang="en-AU" b="1" dirty="0">
                <a:solidFill>
                  <a:srgbClr val="64B131"/>
                </a:solidFill>
                <a:latin typeface="Arial" panose="020B0604020202020204" pitchFamily="34" charset="0"/>
              </a:rPr>
              <a:t> buoyancy,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which supports objects in a fluid.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44444"/>
                </a:solidFill>
                <a:latin typeface="KaTeX_Main"/>
              </a:rPr>
              <a:t>F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T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the </a:t>
            </a:r>
            <a:r>
              <a:rPr lang="en-AU" b="1" dirty="0">
                <a:solidFill>
                  <a:srgbClr val="1B469F"/>
                </a:solidFill>
                <a:latin typeface="Arial" panose="020B0604020202020204" pitchFamily="34" charset="0"/>
              </a:rPr>
              <a:t>tension force,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such as in a string or wire.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981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Free Body Diagrams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64B131"/>
                </a:solidFill>
                <a:latin typeface="+mj-lt"/>
              </a:rPr>
              <a:t>Free-body diagrams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are a simple way to represent the forces on an object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 object is drawn as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simple shape,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such as a circle or rectangle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forces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acting on the object are drawn as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vector arrows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length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arrows represents the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magnitude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force, whilst the </a:t>
            </a:r>
            <a:r>
              <a:rPr lang="en-AU" sz="2400" b="1" dirty="0">
                <a:solidFill>
                  <a:srgbClr val="571A98"/>
                </a:solidFill>
                <a:latin typeface="+mj-lt"/>
              </a:rPr>
              <a:t>direction of the arrow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shows the </a:t>
            </a:r>
            <a:r>
              <a:rPr lang="en-AU" sz="2400" b="1" dirty="0">
                <a:solidFill>
                  <a:srgbClr val="571A98"/>
                </a:solidFill>
                <a:latin typeface="+mj-lt"/>
              </a:rPr>
              <a:t>direction the force acts.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16386" name="Picture 2" descr="https://www.educationperfect.com/media/content/Science/1444077677.429521g/1444077717390-273651720364882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275" y="4108427"/>
            <a:ext cx="1203325" cy="22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71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Forces in multiple dimensions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061304"/>
          </a:xfrm>
        </p:spPr>
        <p:txBody>
          <a:bodyPr/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When forces are in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one dimension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they can be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added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if they are in the same direction, or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subtracted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if they are in opposite directions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When forces are in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two dimensions,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800" b="1" dirty="0">
                <a:solidFill>
                  <a:srgbClr val="00868B"/>
                </a:solidFill>
                <a:latin typeface="+mj-lt"/>
              </a:rPr>
              <a:t>Pythagoras' </a:t>
            </a:r>
            <a:r>
              <a:rPr lang="en-AU" sz="2800" b="1" dirty="0" smtClean="0">
                <a:solidFill>
                  <a:srgbClr val="00868B"/>
                </a:solidFill>
                <a:latin typeface="+mj-lt"/>
              </a:rPr>
              <a:t>theorem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must be used to calculate the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net force.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670300"/>
            <a:ext cx="4648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6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Contact forces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1850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b="1" dirty="0" smtClean="0"/>
              <a:t>Involves physical contact between objects.</a:t>
            </a:r>
            <a:endParaRPr lang="en-AU" sz="2800" b="1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14339" y="3708400"/>
            <a:ext cx="6380162" cy="1651000"/>
            <a:chOff x="253" y="2493"/>
            <a:chExt cx="5118" cy="160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lum bright="-30000" contrast="36000"/>
            </a:blip>
            <a:srcRect t="27345" b="30890"/>
            <a:stretch>
              <a:fillRect/>
            </a:stretch>
          </p:blipFill>
          <p:spPr bwMode="auto">
            <a:xfrm>
              <a:off x="253" y="2493"/>
              <a:ext cx="5119" cy="1604"/>
            </a:xfrm>
            <a:prstGeom prst="rect">
              <a:avLst/>
            </a:prstGeom>
            <a:noFill/>
          </p:spPr>
        </p:pic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253" y="2493"/>
              <a:ext cx="5119" cy="1604"/>
            </a:xfrm>
            <a:prstGeom prst="roundRect">
              <a:avLst>
                <a:gd name="adj" fmla="val 60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AU"/>
            </a:p>
          </p:txBody>
        </p:sp>
      </p:grp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8839032" y="3365501"/>
            <a:ext cx="2771775" cy="3201988"/>
            <a:chOff x="3845" y="256"/>
            <a:chExt cx="1746" cy="2017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 l="1993" t="27582" r="63882" b="19868"/>
            <a:stretch>
              <a:fillRect/>
            </a:stretch>
          </p:blipFill>
          <p:spPr bwMode="auto">
            <a:xfrm>
              <a:off x="3845" y="256"/>
              <a:ext cx="1747" cy="2018"/>
            </a:xfrm>
            <a:prstGeom prst="rect">
              <a:avLst/>
            </a:prstGeom>
            <a:noFill/>
          </p:spPr>
        </p:pic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3845" y="256"/>
              <a:ext cx="1747" cy="2018"/>
            </a:xfrm>
            <a:prstGeom prst="roundRect">
              <a:avLst>
                <a:gd name="adj" fmla="val 56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85228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Vectors and scalars defined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b="1" dirty="0">
                <a:solidFill>
                  <a:srgbClr val="0066CC"/>
                </a:solidFill>
                <a:latin typeface="+mj-lt"/>
              </a:rPr>
              <a:t>Scalar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 defined as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a quantity that has a </a:t>
            </a:r>
            <a:r>
              <a:rPr lang="en-AU" sz="2800" b="1" u="sng" dirty="0">
                <a:solidFill>
                  <a:srgbClr val="444444"/>
                </a:solidFill>
                <a:latin typeface="+mj-lt"/>
              </a:rPr>
              <a:t>magnitude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but </a:t>
            </a:r>
            <a:r>
              <a:rPr lang="en-AU" sz="2800" b="1" u="sng" dirty="0">
                <a:solidFill>
                  <a:srgbClr val="444444"/>
                </a:solidFill>
                <a:latin typeface="+mj-lt"/>
              </a:rPr>
              <a:t>no direction</a:t>
            </a:r>
            <a:r>
              <a:rPr lang="en-AU" sz="2800" b="1" u="sng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pPr marL="0" indent="0">
              <a:buNone/>
            </a:pPr>
            <a:r>
              <a:rPr lang="en-AU" sz="2800" b="1" dirty="0">
                <a:solidFill>
                  <a:srgbClr val="F30277"/>
                </a:solidFill>
                <a:latin typeface="+mj-lt"/>
              </a:rPr>
              <a:t>Vector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 defined as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a quantity that has both </a:t>
            </a:r>
            <a:r>
              <a:rPr lang="en-AU" sz="2800" b="1" u="sng" dirty="0">
                <a:solidFill>
                  <a:srgbClr val="444444"/>
                </a:solidFill>
                <a:latin typeface="+mj-lt"/>
              </a:rPr>
              <a:t>magnitude and direction.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4861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Examples of contact forces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AU" sz="2800" b="1" dirty="0"/>
              <a:t>Pushing, pulling or twisting are the most common.</a:t>
            </a:r>
          </a:p>
          <a:p>
            <a:r>
              <a:rPr lang="en-AU" sz="2800" b="1" dirty="0"/>
              <a:t>Adhesion</a:t>
            </a:r>
            <a:r>
              <a:rPr lang="en-AU" sz="2800" dirty="0"/>
              <a:t> – a force of attraction between different materials (e.g. Sellotape and paper, or the attraction between water and glass tubing - meniscus).</a:t>
            </a:r>
          </a:p>
          <a:p>
            <a:r>
              <a:rPr lang="en-AU" sz="2800" b="1" dirty="0"/>
              <a:t>Cohesion</a:t>
            </a:r>
            <a:r>
              <a:rPr lang="en-AU" sz="2800" dirty="0"/>
              <a:t> – a force of attraction between particles of the same material (e.g. the attraction between water molecules that become rain droplets).</a:t>
            </a:r>
          </a:p>
          <a:p>
            <a:r>
              <a:rPr lang="en-AU" sz="2800" b="1" dirty="0"/>
              <a:t>Surface Tension </a:t>
            </a:r>
            <a:r>
              <a:rPr lang="en-AU" sz="2800" dirty="0"/>
              <a:t>– a force of attraction between molecules across the surface of a liquid, which can be strong enough in water to support the weight of some insects.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352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Non-contact forces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489804"/>
          </a:xfrm>
        </p:spPr>
        <p:txBody>
          <a:bodyPr/>
          <a:lstStyle/>
          <a:p>
            <a:pPr marL="0" indent="0" algn="ctr">
              <a:spcBef>
                <a:spcPts val="150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rgbClr val="002060"/>
                </a:solidFill>
              </a:rPr>
              <a:t>No physical contact between objects.</a:t>
            </a:r>
          </a:p>
          <a:p>
            <a:pPr marL="0" indent="0" algn="ctr">
              <a:spcBef>
                <a:spcPts val="150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rgbClr val="002060"/>
                </a:solidFill>
              </a:rPr>
              <a:t>Forces act through empty space.</a:t>
            </a:r>
          </a:p>
          <a:p>
            <a:endParaRPr lang="en-AU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033586" y="3967163"/>
            <a:ext cx="8124825" cy="1804987"/>
            <a:chOff x="388" y="2899"/>
            <a:chExt cx="5118" cy="1137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>
              <a:lum bright="-30000" contrast="30000"/>
            </a:blip>
            <a:srcRect t="33075" b="37292"/>
            <a:stretch>
              <a:fillRect/>
            </a:stretch>
          </p:blipFill>
          <p:spPr bwMode="auto">
            <a:xfrm>
              <a:off x="388" y="2899"/>
              <a:ext cx="5119" cy="1138"/>
            </a:xfrm>
            <a:prstGeom prst="rect">
              <a:avLst/>
            </a:prstGeom>
            <a:noFill/>
          </p:spPr>
        </p:pic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388" y="2899"/>
              <a:ext cx="5119" cy="1138"/>
            </a:xfrm>
            <a:prstGeom prst="roundRect">
              <a:avLst>
                <a:gd name="adj" fmla="val 83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05406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ljRlB6TuMO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44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Gravity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444444"/>
                </a:solidFill>
                <a:latin typeface="+mj-lt"/>
              </a:rPr>
              <a:t>Gravity is the </a:t>
            </a:r>
            <a:r>
              <a:rPr lang="en-AU" sz="2800" b="1" dirty="0">
                <a:solidFill>
                  <a:srgbClr val="8C4AB2"/>
                </a:solidFill>
                <a:latin typeface="+mj-lt"/>
              </a:rPr>
              <a:t>attraction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between two masses.</a:t>
            </a:r>
          </a:p>
          <a:p>
            <a:pPr marL="0" indent="0" algn="ctr">
              <a:buNone/>
            </a:pP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However, we only notice gravity for </a:t>
            </a:r>
            <a:r>
              <a:rPr lang="en-AU" sz="2800" b="1" dirty="0">
                <a:solidFill>
                  <a:srgbClr val="CC5A87"/>
                </a:solidFill>
                <a:latin typeface="+mj-lt"/>
              </a:rPr>
              <a:t>extremely large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masses because it is so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weak.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This 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is why you feel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pulled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towards the </a:t>
            </a:r>
            <a:r>
              <a:rPr lang="en-AU" sz="2800" b="1" dirty="0">
                <a:solidFill>
                  <a:srgbClr val="48927C"/>
                </a:solidFill>
                <a:latin typeface="+mj-lt"/>
              </a:rPr>
              <a:t>Earth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but not towards your </a:t>
            </a:r>
            <a:r>
              <a:rPr lang="en-AU" sz="2800" b="1" dirty="0">
                <a:solidFill>
                  <a:srgbClr val="48927C"/>
                </a:solidFill>
                <a:latin typeface="+mj-lt"/>
              </a:rPr>
              <a:t>pet cat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or anything else in the room.</a:t>
            </a:r>
          </a:p>
          <a:p>
            <a:endParaRPr lang="en-AU" dirty="0"/>
          </a:p>
        </p:txBody>
      </p:sp>
      <p:pic>
        <p:nvPicPr>
          <p:cNvPr id="4" name="1509326442.280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199" y="4877723"/>
            <a:ext cx="4114801" cy="17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Big Masses and gravity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8C4AB2"/>
                </a:solidFill>
                <a:latin typeface="+mj-lt"/>
              </a:rPr>
              <a:t>Gravity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only noticeable for really big masses, such as the Earth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 Earth's gravity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holds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everything down to Earth, like </a:t>
            </a:r>
            <a:r>
              <a:rPr lang="en-AU" sz="2400" b="1" dirty="0">
                <a:solidFill>
                  <a:srgbClr val="0BAD7C"/>
                </a:solidFill>
                <a:latin typeface="+mj-lt"/>
              </a:rPr>
              <a:t>building, trees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0BAD7C"/>
                </a:solidFill>
                <a:latin typeface="+mj-lt"/>
              </a:rPr>
              <a:t>people</a:t>
            </a:r>
            <a:r>
              <a:rPr lang="en-AU" sz="2400" b="1" dirty="0" smtClean="0">
                <a:solidFill>
                  <a:srgbClr val="0BAD7C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Gravity pulls things toward the </a:t>
            </a:r>
            <a:r>
              <a:rPr lang="en-AU" sz="2400" b="1" dirty="0">
                <a:solidFill>
                  <a:srgbClr val="7FBFCD"/>
                </a:solidFill>
                <a:latin typeface="+mj-lt"/>
              </a:rPr>
              <a:t>centre of the Earth.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This is why you can be anywhere along the surface of the Earth and not fall off.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814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Mass and Weight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7661107" cy="3678303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In everyday life, the terms </a:t>
            </a:r>
            <a:r>
              <a:rPr lang="en-AU" sz="2800" b="1" dirty="0">
                <a:solidFill>
                  <a:srgbClr val="1B479F"/>
                </a:solidFill>
                <a:latin typeface="+mj-lt"/>
              </a:rPr>
              <a:t>mass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800" b="1" dirty="0">
                <a:solidFill>
                  <a:srgbClr val="732DA4"/>
                </a:solidFill>
                <a:latin typeface="+mj-lt"/>
              </a:rPr>
              <a:t>weight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are interchangeable. However, in physics they have special meanings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b="1" dirty="0">
                <a:solidFill>
                  <a:srgbClr val="1B479F"/>
                </a:solidFill>
                <a:latin typeface="+mj-lt"/>
              </a:rPr>
              <a:t>Mass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 the </a:t>
            </a:r>
            <a:r>
              <a:rPr lang="en-AU" sz="2800" b="1" dirty="0">
                <a:solidFill>
                  <a:srgbClr val="25B128"/>
                </a:solidFill>
                <a:latin typeface="+mj-lt"/>
              </a:rPr>
              <a:t>amount of matter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in an object, measured in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kilograms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(kg). Your mass is </a:t>
            </a:r>
            <a:r>
              <a:rPr lang="en-AU" sz="2800" b="1" dirty="0">
                <a:solidFill>
                  <a:srgbClr val="25B128"/>
                </a:solidFill>
                <a:latin typeface="+mj-lt"/>
              </a:rPr>
              <a:t>the same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(constant)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wherever you are, even if you go to a different planet!</a:t>
            </a:r>
          </a:p>
          <a:p>
            <a:endParaRPr lang="en-AU" dirty="0"/>
          </a:p>
        </p:txBody>
      </p:sp>
      <p:pic>
        <p:nvPicPr>
          <p:cNvPr id="4" name="1509326495.259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5056" y="2857500"/>
            <a:ext cx="3882152" cy="22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732DA4"/>
                </a:solidFill>
                <a:latin typeface="+mj-lt"/>
              </a:rPr>
              <a:t>Weight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is the </a:t>
            </a:r>
            <a:r>
              <a:rPr lang="en-AU" sz="2800" b="1" dirty="0">
                <a:solidFill>
                  <a:srgbClr val="00B6EE"/>
                </a:solidFill>
                <a:latin typeface="+mj-lt"/>
              </a:rPr>
              <a:t>force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acting on an object due to </a:t>
            </a:r>
            <a:r>
              <a:rPr lang="en-AU" sz="2800" b="1" dirty="0">
                <a:solidFill>
                  <a:srgbClr val="E04E50"/>
                </a:solidFill>
                <a:latin typeface="+mj-lt"/>
              </a:rPr>
              <a:t>gravity</a:t>
            </a:r>
            <a:r>
              <a:rPr lang="en-AU" sz="2800" b="1" dirty="0" smtClean="0">
                <a:solidFill>
                  <a:srgbClr val="E04E50"/>
                </a:solidFill>
                <a:latin typeface="+mj-lt"/>
              </a:rPr>
              <a:t>.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It is the </a:t>
            </a:r>
            <a:r>
              <a:rPr lang="en-AU" sz="2800" b="1" dirty="0">
                <a:solidFill>
                  <a:srgbClr val="E04E50"/>
                </a:solidFill>
                <a:latin typeface="+mj-lt"/>
              </a:rPr>
              <a:t>gravitational force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between an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object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and the </a:t>
            </a:r>
            <a:r>
              <a:rPr lang="en-AU" sz="2800" b="1" dirty="0">
                <a:solidFill>
                  <a:srgbClr val="25B128"/>
                </a:solidFill>
                <a:latin typeface="+mj-lt"/>
              </a:rPr>
              <a:t>planet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it is sitting on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It is a way of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measuring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the effect of </a:t>
            </a:r>
            <a:r>
              <a:rPr lang="en-AU" sz="2800" b="1" dirty="0">
                <a:solidFill>
                  <a:srgbClr val="E04E50"/>
                </a:solidFill>
                <a:latin typeface="+mj-lt"/>
              </a:rPr>
              <a:t>gravity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on objects on the surface of a </a:t>
            </a:r>
            <a:r>
              <a:rPr lang="en-AU" sz="2800" b="1" dirty="0">
                <a:solidFill>
                  <a:srgbClr val="25B128"/>
                </a:solidFill>
                <a:latin typeface="+mj-lt"/>
              </a:rPr>
              <a:t>planet</a:t>
            </a:r>
            <a:r>
              <a:rPr lang="en-AU" sz="2800" b="1" dirty="0" smtClean="0">
                <a:solidFill>
                  <a:srgbClr val="25B128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Weight is measured in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newtons,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just like every other </a:t>
            </a:r>
            <a:r>
              <a:rPr lang="en-AU" sz="2800" b="1" dirty="0">
                <a:solidFill>
                  <a:srgbClr val="00B6EE"/>
                </a:solidFill>
                <a:latin typeface="+mj-lt"/>
              </a:rPr>
              <a:t>force.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0980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How does mass affect weight?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292" y="1304196"/>
            <a:ext cx="11029615" cy="3678303"/>
          </a:xfrm>
        </p:spPr>
        <p:txBody>
          <a:bodyPr/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Your </a:t>
            </a:r>
            <a:r>
              <a:rPr lang="en-AU" sz="2400" b="1" dirty="0">
                <a:solidFill>
                  <a:srgbClr val="732DA4"/>
                </a:solidFill>
                <a:latin typeface="+mj-lt"/>
              </a:rPr>
              <a:t>weight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changes on </a:t>
            </a:r>
            <a:r>
              <a:rPr lang="en-AU" sz="2400" b="1" dirty="0">
                <a:solidFill>
                  <a:srgbClr val="25B128"/>
                </a:solidFill>
                <a:latin typeface="+mj-lt"/>
              </a:rPr>
              <a:t>planets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with different </a:t>
            </a:r>
            <a:r>
              <a:rPr lang="en-AU" sz="2400" b="1" dirty="0">
                <a:solidFill>
                  <a:srgbClr val="E04E50"/>
                </a:solidFill>
                <a:latin typeface="+mj-lt"/>
              </a:rPr>
              <a:t>gravity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Earth, however your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mass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always the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same,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no matter where you are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!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Two objects with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different masses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will 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have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732DA4"/>
                </a:solidFill>
                <a:latin typeface="+mj-lt"/>
              </a:rPr>
              <a:t>different weight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00B6EE"/>
                </a:solidFill>
                <a:latin typeface="+mj-lt"/>
              </a:rPr>
              <a:t>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on </a:t>
            </a:r>
            <a:r>
              <a:rPr lang="en-AU" sz="2400" b="1" dirty="0">
                <a:solidFill>
                  <a:srgbClr val="25B128"/>
                </a:solidFill>
                <a:latin typeface="+mj-lt"/>
              </a:rPr>
              <a:t>Earth</a:t>
            </a:r>
            <a:r>
              <a:rPr lang="en-AU" sz="2400" b="1" dirty="0" smtClean="0">
                <a:solidFill>
                  <a:srgbClr val="25B128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An object with a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greater mass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will have a </a:t>
            </a:r>
            <a:r>
              <a:rPr lang="en-AU" sz="2400" b="1" dirty="0">
                <a:solidFill>
                  <a:srgbClr val="732DA4"/>
                </a:solidFill>
                <a:latin typeface="+mj-lt"/>
              </a:rPr>
              <a:t>stronger weight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force than an object with a smaller mass.</a:t>
            </a:r>
          </a:p>
          <a:p>
            <a:endParaRPr lang="en-AU" dirty="0"/>
          </a:p>
        </p:txBody>
      </p:sp>
      <p:pic>
        <p:nvPicPr>
          <p:cNvPr id="4" name="1509324941.831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87800" y="3848099"/>
            <a:ext cx="36449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Newton’s first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604104"/>
          </a:xfrm>
        </p:spPr>
        <p:txBody>
          <a:bodyPr/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+mj-lt"/>
              </a:rPr>
              <a:t>An object will remain in a state of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constant motion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unless an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unbalanced force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acts on it.</a:t>
            </a:r>
          </a:p>
          <a:p>
            <a:pPr algn="ctr"/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4" name="1509322850.35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500" y="31877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959704"/>
          </a:xfrm>
        </p:spPr>
        <p:txBody>
          <a:bodyPr/>
          <a:lstStyle/>
          <a:p>
            <a:pPr algn="ctr"/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In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other words, the first law states that an object will </a:t>
            </a:r>
            <a:r>
              <a:rPr lang="en-AU" sz="2400" b="1" dirty="0">
                <a:solidFill>
                  <a:srgbClr val="E84C3D"/>
                </a:solidFill>
                <a:latin typeface="+mj-lt"/>
              </a:rPr>
              <a:t>resist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change in motion, unless a force is applied to </a:t>
            </a:r>
            <a:r>
              <a:rPr lang="en-AU" sz="2400" b="1" dirty="0">
                <a:solidFill>
                  <a:srgbClr val="3770C7"/>
                </a:solidFill>
                <a:latin typeface="+mj-lt"/>
              </a:rPr>
              <a:t>change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 motion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This means that an object travelling at a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constant velocity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can only change its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speed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or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direction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if an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unbalanced 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acts on it.</a:t>
            </a:r>
          </a:p>
          <a:p>
            <a:endParaRPr lang="en-AU" dirty="0"/>
          </a:p>
        </p:txBody>
      </p:sp>
      <p:pic>
        <p:nvPicPr>
          <p:cNvPr id="4" name="1509317433.264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4048125"/>
            <a:ext cx="487680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Examples of scalars and vectors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7877008" cy="3678303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Distance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scalar,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which means it's described by a size only. Other examples of scalars are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temperature, speed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mass. 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None of these quantities have a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direction</a:t>
            </a:r>
            <a:r>
              <a:rPr lang="en-AU" sz="2400" b="1" dirty="0" smtClean="0">
                <a:solidFill>
                  <a:srgbClr val="00868B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Displacement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vector,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which means it's described by a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size and direction.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Another example of a vector is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acceleration due to the force of gravity,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as it has a size (9.8 ms</a:t>
            </a:r>
            <a:r>
              <a:rPr lang="en-AU" sz="2400" baseline="30000" dirty="0">
                <a:solidFill>
                  <a:srgbClr val="444444"/>
                </a:solidFill>
                <a:latin typeface="+mj-lt"/>
              </a:rPr>
              <a:t>−2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 and direction (toward the centre of the Earth).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Velocity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also a vector quantity.</a:t>
            </a:r>
          </a:p>
          <a:p>
            <a:endParaRPr lang="en-AU" dirty="0"/>
          </a:p>
        </p:txBody>
      </p:sp>
      <p:pic>
        <p:nvPicPr>
          <p:cNvPr id="2050" name="Picture 2" descr="https://www.educationperfect.com/media/content/Science/1441844477.181851g/1441844478683-113979914085468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435263"/>
            <a:ext cx="3895725" cy="133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33600" y="5677008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444444"/>
                </a:solidFill>
                <a:latin typeface="+mj-lt"/>
              </a:rPr>
              <a:t>Both </a:t>
            </a:r>
            <a:r>
              <a:rPr lang="en-AU" b="1" dirty="0">
                <a:solidFill>
                  <a:srgbClr val="0066CC"/>
                </a:solidFill>
                <a:latin typeface="+mj-lt"/>
              </a:rPr>
              <a:t>distance</a:t>
            </a:r>
            <a:r>
              <a:rPr lang="en-AU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b="1" dirty="0">
                <a:solidFill>
                  <a:srgbClr val="00B6EE"/>
                </a:solidFill>
                <a:latin typeface="+mj-lt"/>
              </a:rPr>
              <a:t>displacement</a:t>
            </a:r>
            <a:r>
              <a:rPr lang="en-AU" dirty="0">
                <a:solidFill>
                  <a:srgbClr val="444444"/>
                </a:solidFill>
                <a:latin typeface="+mj-lt"/>
              </a:rPr>
              <a:t> are measured in metres (m).</a:t>
            </a:r>
            <a:endParaRPr lang="en-A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3518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JGO_zDWmkv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Inertia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413604"/>
          </a:xfrm>
        </p:spPr>
        <p:txBody>
          <a:bodyPr/>
          <a:lstStyle/>
          <a:p>
            <a:pPr algn="ctr"/>
            <a:r>
              <a:rPr lang="en-AU" sz="2800" b="1" dirty="0">
                <a:solidFill>
                  <a:srgbClr val="EACD91"/>
                </a:solidFill>
                <a:latin typeface="+mj-lt"/>
              </a:rPr>
              <a:t>Newton's First Law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arises due to a property called </a:t>
            </a:r>
            <a:r>
              <a:rPr lang="en-AU" sz="2800" b="1" dirty="0">
                <a:solidFill>
                  <a:srgbClr val="F28D9B"/>
                </a:solidFill>
                <a:latin typeface="+mj-lt"/>
              </a:rPr>
              <a:t>inertia</a:t>
            </a:r>
            <a:r>
              <a:rPr lang="en-AU" sz="2800" b="1" dirty="0" smtClean="0">
                <a:solidFill>
                  <a:srgbClr val="F28D9B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+mj-lt"/>
              </a:rPr>
              <a:t>Inertia is the tendency of an object to </a:t>
            </a:r>
            <a:r>
              <a:rPr lang="en-AU" sz="2800" b="1" dirty="0">
                <a:solidFill>
                  <a:srgbClr val="5B8BC1"/>
                </a:solidFill>
                <a:latin typeface="+mj-lt"/>
              </a:rPr>
              <a:t>resist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change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in its </a:t>
            </a:r>
            <a:r>
              <a:rPr lang="en-AU" sz="2800" b="1" dirty="0">
                <a:solidFill>
                  <a:srgbClr val="B5E2BD"/>
                </a:solidFill>
                <a:latin typeface="+mj-lt"/>
              </a:rPr>
              <a:t>motion.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26354007.57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7374" y="3251200"/>
            <a:ext cx="3397250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5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inertia?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645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The inertia of an object means that it either wants to </a:t>
            </a:r>
            <a:r>
              <a:rPr lang="en-AU" sz="2400" b="1" dirty="0">
                <a:solidFill>
                  <a:srgbClr val="3770C7"/>
                </a:solidFill>
                <a:latin typeface="+mj-lt"/>
              </a:rPr>
              <a:t>remain stationary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or to continue travelling in a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straight line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at a </a:t>
            </a:r>
            <a:r>
              <a:rPr lang="en-AU" sz="2400" b="1" dirty="0">
                <a:solidFill>
                  <a:srgbClr val="7979A8"/>
                </a:solidFill>
                <a:latin typeface="+mj-lt"/>
              </a:rPr>
              <a:t>constant speed</a:t>
            </a:r>
            <a:r>
              <a:rPr lang="en-AU" sz="2400" b="1" dirty="0" smtClean="0">
                <a:solidFill>
                  <a:srgbClr val="7979A8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We need to apply an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unbalanced 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the object to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overcome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its inertia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400" i="1" dirty="0">
                <a:solidFill>
                  <a:srgbClr val="444444"/>
                </a:solidFill>
                <a:latin typeface="+mj-lt"/>
              </a:rPr>
              <a:t>For example, in the </a:t>
            </a:r>
            <a:r>
              <a:rPr lang="en-AU" sz="2400" i="1" dirty="0" smtClean="0">
                <a:solidFill>
                  <a:srgbClr val="444444"/>
                </a:solidFill>
                <a:latin typeface="+mj-lt"/>
              </a:rPr>
              <a:t>image below</a:t>
            </a:r>
            <a:r>
              <a:rPr lang="en-AU" sz="2400" i="1" dirty="0">
                <a:solidFill>
                  <a:srgbClr val="444444"/>
                </a:solidFill>
                <a:latin typeface="+mj-lt"/>
              </a:rPr>
              <a:t>, the dog did </a:t>
            </a:r>
            <a:r>
              <a:rPr lang="en-AU" sz="2400" b="1" i="1" dirty="0">
                <a:solidFill>
                  <a:srgbClr val="444444"/>
                </a:solidFill>
                <a:latin typeface="+mj-lt"/>
              </a:rPr>
              <a:t>not</a:t>
            </a:r>
            <a:r>
              <a:rPr lang="en-AU" sz="2400" i="1" dirty="0">
                <a:solidFill>
                  <a:srgbClr val="444444"/>
                </a:solidFill>
                <a:latin typeface="+mj-lt"/>
              </a:rPr>
              <a:t> apply an unbalanced force to the baby, so the baby's </a:t>
            </a:r>
            <a:r>
              <a:rPr lang="en-AU" sz="2400" b="1" i="1" dirty="0">
                <a:solidFill>
                  <a:srgbClr val="CC5A87"/>
                </a:solidFill>
                <a:latin typeface="+mj-lt"/>
              </a:rPr>
              <a:t>inertia</a:t>
            </a:r>
            <a:r>
              <a:rPr lang="en-AU" sz="2400" i="1" dirty="0">
                <a:solidFill>
                  <a:srgbClr val="444444"/>
                </a:solidFill>
                <a:latin typeface="+mj-lt"/>
              </a:rPr>
              <a:t> kept it in the </a:t>
            </a:r>
            <a:r>
              <a:rPr lang="en-AU" sz="2400" b="1" i="1" dirty="0">
                <a:solidFill>
                  <a:srgbClr val="CC5A87"/>
                </a:solidFill>
                <a:latin typeface="+mj-lt"/>
              </a:rPr>
              <a:t>same place.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09323045.949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4707731"/>
            <a:ext cx="3822700" cy="21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9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Newton’s Second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6582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Newton's Second Law says that an object will </a:t>
            </a:r>
            <a:r>
              <a:rPr lang="en-AU" sz="2400" b="1" dirty="0">
                <a:solidFill>
                  <a:srgbClr val="3D7A6E"/>
                </a:solidFill>
                <a:latin typeface="+mj-lt"/>
              </a:rPr>
              <a:t>accelerate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in the direction of an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unbalanced force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acting on it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size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acceleration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depends on the object's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mass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 the size of the </a:t>
            </a:r>
            <a:r>
              <a:rPr lang="en-AU" sz="2400" b="1" dirty="0">
                <a:solidFill>
                  <a:srgbClr val="E84C3D"/>
                </a:solidFill>
                <a:latin typeface="+mj-lt"/>
              </a:rPr>
              <a:t>net 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acting on it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For example, gravity applies an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unbalanced 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this drop of water, which then </a:t>
            </a:r>
            <a:r>
              <a:rPr lang="en-AU" sz="2400" b="1" dirty="0">
                <a:solidFill>
                  <a:srgbClr val="3D7A6E"/>
                </a:solidFill>
                <a:latin typeface="+mj-lt"/>
              </a:rPr>
              <a:t>accelerates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downwards.</a:t>
            </a:r>
          </a:p>
          <a:p>
            <a:endParaRPr lang="en-AU" dirty="0"/>
          </a:p>
        </p:txBody>
      </p:sp>
      <p:pic>
        <p:nvPicPr>
          <p:cNvPr id="4" name="1509323553.382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999" y="456565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Newton’s second law equation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74" y="2270124"/>
            <a:ext cx="6198931" cy="714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0300" y="3177739"/>
            <a:ext cx="10185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/>
            </a:r>
            <a:br>
              <a:rPr lang="en-AU" sz="2400" dirty="0">
                <a:solidFill>
                  <a:srgbClr val="444444"/>
                </a:solidFill>
                <a:latin typeface="+mj-lt"/>
              </a:rPr>
            </a:br>
            <a:r>
              <a:rPr lang="en-AU" sz="2400" dirty="0" err="1">
                <a:solidFill>
                  <a:srgbClr val="444444"/>
                </a:solidFill>
                <a:latin typeface="+mj-lt"/>
              </a:rPr>
              <a:t>F</a:t>
            </a:r>
            <a:r>
              <a:rPr lang="en-AU" sz="2400" baseline="-25000" dirty="0" err="1">
                <a:solidFill>
                  <a:srgbClr val="444444"/>
                </a:solidFill>
                <a:latin typeface="+mj-lt"/>
              </a:rPr>
              <a:t>net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 is the </a:t>
            </a:r>
            <a:r>
              <a:rPr lang="en-AU" sz="2400" b="1" dirty="0">
                <a:solidFill>
                  <a:srgbClr val="E84C3D"/>
                </a:solidFill>
                <a:latin typeface="+mj-lt"/>
              </a:rPr>
              <a:t>net 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acting on the object, measured 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newtons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(N).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mass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object is represented by m and it is measured 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kilograms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(kg).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Finally, </a:t>
            </a:r>
            <a:r>
              <a:rPr lang="en-AU" sz="2400" dirty="0" err="1">
                <a:solidFill>
                  <a:srgbClr val="444444"/>
                </a:solidFill>
                <a:latin typeface="+mj-lt"/>
              </a:rPr>
              <a:t>a</a:t>
            </a:r>
            <a:r>
              <a:rPr lang="en-AU" sz="2400" baseline="-25000" dirty="0" err="1">
                <a:solidFill>
                  <a:srgbClr val="444444"/>
                </a:solidFill>
                <a:latin typeface="+mj-lt"/>
              </a:rPr>
              <a:t>net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 represents the </a:t>
            </a:r>
            <a:r>
              <a:rPr lang="en-AU" sz="2400" b="1" dirty="0">
                <a:solidFill>
                  <a:srgbClr val="7FBFCD"/>
                </a:solidFill>
                <a:latin typeface="+mj-lt"/>
              </a:rPr>
              <a:t>acceleration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object, measured 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meters per second squared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(m/s</a:t>
            </a:r>
            <a:r>
              <a:rPr lang="en-AU" sz="2400" baseline="30000" dirty="0">
                <a:solidFill>
                  <a:srgbClr val="444444"/>
                </a:solidFill>
                <a:latin typeface="+mj-lt"/>
              </a:rPr>
              <a:t>2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).</a:t>
            </a:r>
            <a:endParaRPr lang="en-AU" sz="2400" b="0" i="0" dirty="0">
              <a:solidFill>
                <a:srgbClr val="444444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2641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Mass and Newton’s Second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8581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According to Newton's Second Law, we need to apply a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larger force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to accelerate a </a:t>
            </a:r>
            <a:r>
              <a:rPr lang="en-AU" sz="2400" b="1" dirty="0">
                <a:solidFill>
                  <a:srgbClr val="1B479F"/>
                </a:solidFill>
                <a:latin typeface="+mj-lt"/>
              </a:rPr>
              <a:t>heavier object</a:t>
            </a:r>
            <a:r>
              <a:rPr lang="en-AU" sz="2400" b="1" dirty="0" smtClean="0">
                <a:solidFill>
                  <a:srgbClr val="1B479F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You probably knew this - you didn't need Newton to tell you that it's </a:t>
            </a:r>
            <a:r>
              <a:rPr lang="en-AU" sz="2400" b="1" dirty="0">
                <a:solidFill>
                  <a:srgbClr val="E84C3D"/>
                </a:solidFill>
                <a:latin typeface="+mj-lt"/>
              </a:rPr>
              <a:t>harder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push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heavy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objects than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light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ones!</a:t>
            </a:r>
          </a:p>
          <a:p>
            <a:endParaRPr lang="en-AU" dirty="0"/>
          </a:p>
        </p:txBody>
      </p:sp>
      <p:pic>
        <p:nvPicPr>
          <p:cNvPr id="4" name="1509323353.614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5100" y="4038601"/>
            <a:ext cx="3835400" cy="24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Newton’s third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477104"/>
          </a:xfrm>
        </p:spPr>
        <p:txBody>
          <a:bodyPr/>
          <a:lstStyle/>
          <a:p>
            <a:pPr marL="0" indent="0">
              <a:buNone/>
            </a:pPr>
            <a:r>
              <a:rPr lang="en-AU" sz="2800" b="1" dirty="0">
                <a:solidFill>
                  <a:srgbClr val="444444"/>
                </a:solidFill>
                <a:latin typeface="+mj-lt"/>
              </a:rPr>
              <a:t>For every </a:t>
            </a:r>
            <a:r>
              <a:rPr lang="en-AU" sz="2800" b="1" dirty="0">
                <a:solidFill>
                  <a:srgbClr val="8C4AB2"/>
                </a:solidFill>
                <a:latin typeface="+mj-lt"/>
              </a:rPr>
              <a:t>action force,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there is an equal and opposite </a:t>
            </a:r>
            <a:r>
              <a:rPr lang="en-AU" sz="2800" b="1" dirty="0">
                <a:solidFill>
                  <a:srgbClr val="CC5A87"/>
                </a:solidFill>
                <a:latin typeface="+mj-lt"/>
              </a:rPr>
              <a:t>reaction force.</a:t>
            </a:r>
            <a:endParaRPr lang="en-AU" sz="2800" b="1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31444686.260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3552824"/>
            <a:ext cx="42291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5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444444"/>
                </a:solidFill>
                <a:latin typeface="+mj-lt"/>
              </a:rPr>
              <a:t>Newton's Third Law means that forces come in </a:t>
            </a:r>
            <a:r>
              <a:rPr lang="en-AU" sz="2800" b="1" dirty="0">
                <a:solidFill>
                  <a:srgbClr val="8C4AB2"/>
                </a:solidFill>
                <a:latin typeface="+mj-lt"/>
              </a:rPr>
              <a:t>pairs.</a:t>
            </a:r>
            <a:endParaRPr lang="en-AU" sz="2800" b="1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 When one object exerts a </a:t>
            </a:r>
            <a:r>
              <a:rPr lang="en-AU" sz="2800" b="1" dirty="0">
                <a:solidFill>
                  <a:srgbClr val="CC5A87"/>
                </a:solidFill>
                <a:latin typeface="+mj-lt"/>
              </a:rPr>
              <a:t>force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on another object, the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second object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must exert another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force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back on the first one.</a:t>
            </a: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The force that 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first object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exerts is the </a:t>
            </a:r>
            <a:r>
              <a:rPr lang="en-AU" sz="2800" b="1" dirty="0">
                <a:solidFill>
                  <a:srgbClr val="8C4AB2"/>
                </a:solidFill>
                <a:latin typeface="+mj-lt"/>
              </a:rPr>
              <a:t>action force.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The force that is exerted in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response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 the action force is the </a:t>
            </a:r>
            <a:r>
              <a:rPr lang="en-AU" sz="2800" b="1" dirty="0">
                <a:solidFill>
                  <a:srgbClr val="CC5A87"/>
                </a:solidFill>
                <a:latin typeface="+mj-lt"/>
              </a:rPr>
              <a:t>reaction force.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18434" name="Picture 2" descr="https://www.educationperfect.com/media/content/Science/1531446101.528181g/1531446101510-118222841602040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4549314"/>
            <a:ext cx="6626225" cy="22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899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800" b="1" dirty="0">
                <a:solidFill>
                  <a:srgbClr val="CC5A87"/>
                </a:solidFill>
                <a:latin typeface="+mj-lt"/>
              </a:rPr>
              <a:t>reaction force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is the same size as the </a:t>
            </a:r>
            <a:r>
              <a:rPr lang="en-AU" sz="2800" b="1" dirty="0">
                <a:solidFill>
                  <a:srgbClr val="8C4AB2"/>
                </a:solidFill>
                <a:latin typeface="+mj-lt"/>
              </a:rPr>
              <a:t>action force.</a:t>
            </a:r>
            <a:endParaRPr lang="en-AU" sz="2800" b="1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marL="0" indent="0" algn="ctr">
              <a:buNone/>
            </a:pPr>
            <a:r>
              <a:rPr lang="en-AU" sz="2800" dirty="0">
                <a:solidFill>
                  <a:srgbClr val="444444"/>
                </a:solidFill>
                <a:latin typeface="+mj-lt"/>
              </a:rPr>
              <a:t>However, 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reaction force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points in the </a:t>
            </a:r>
            <a:r>
              <a:rPr lang="en-AU" sz="2800" b="1" dirty="0">
                <a:solidFill>
                  <a:srgbClr val="E84C3D"/>
                </a:solidFill>
                <a:latin typeface="+mj-lt"/>
              </a:rPr>
              <a:t>opposite direction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 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action force.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9458" name="Picture 2" descr="https://www.educationperfect.com/media/content/Science/1531446035.089961g/1531446034966-118222841602040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75" y="4885064"/>
            <a:ext cx="76104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95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Energy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781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Representing vectors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792" y="1209056"/>
                <a:ext cx="11029615" cy="3678303"/>
              </a:xfrm>
            </p:spPr>
            <p:txBody>
              <a:bodyPr/>
              <a:lstStyle/>
              <a:p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A </a:t>
                </a:r>
                <a:r>
                  <a:rPr lang="en-AU" sz="2400" b="1" dirty="0">
                    <a:solidFill>
                      <a:srgbClr val="F30277"/>
                    </a:solidFill>
                    <a:latin typeface="+mj-lt"/>
                  </a:rPr>
                  <a:t>vector 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may be represented pictorially by an arrowed line segment (→)</a:t>
                </a:r>
                <a:br>
                  <a:rPr lang="en-AU" sz="2400" dirty="0">
                    <a:solidFill>
                      <a:srgbClr val="444444"/>
                    </a:solidFill>
                    <a:latin typeface="+mj-lt"/>
                  </a:rPr>
                </a:b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and symbolically as 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AU" sz="2400" i="1" dirty="0" smtClean="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400" b="0" i="1" dirty="0" smtClean="0">
                            <a:solidFill>
                              <a:srgbClr val="444444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or </a:t>
                </a:r>
                <a:r>
                  <a:rPr lang="en-AU" sz="2400" u="sng" dirty="0">
                    <a:solidFill>
                      <a:srgbClr val="444444"/>
                    </a:solidFill>
                    <a:latin typeface="+mj-lt"/>
                  </a:rPr>
                  <a:t>a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​.</a:t>
                </a: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</a:t>
                </a:r>
              </a:p>
              <a:p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The arrow helps remind us that a </a:t>
                </a:r>
                <a:r>
                  <a:rPr lang="en-AU" sz="2400" b="1" dirty="0">
                    <a:solidFill>
                      <a:srgbClr val="F30277"/>
                    </a:solidFill>
                    <a:latin typeface="+mj-lt"/>
                  </a:rPr>
                  <a:t>vector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includes 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direction.</a:t>
                </a:r>
                <a:endParaRPr lang="en-AU" sz="2400" dirty="0">
                  <a:solidFill>
                    <a:srgbClr val="444444"/>
                  </a:solidFill>
                  <a:latin typeface="+mj-lt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792" y="1209056"/>
                <a:ext cx="11029615" cy="3678303"/>
              </a:xfrm>
              <a:blipFill>
                <a:blip r:embed="rId4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527547534.37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6474" y="4257674"/>
            <a:ext cx="2193925" cy="21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Intentions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1028700" y="2149019"/>
            <a:ext cx="10134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•	Define energy.</a:t>
            </a:r>
          </a:p>
          <a:p>
            <a:r>
              <a:rPr lang="en-AU" sz="2400" dirty="0"/>
              <a:t>•	Recall the two main types of energy. Define kinetic energy.</a:t>
            </a:r>
          </a:p>
          <a:p>
            <a:r>
              <a:rPr lang="en-AU" sz="2400" dirty="0"/>
              <a:t>•	Explain how work and mass influence kinetic energy.</a:t>
            </a:r>
          </a:p>
          <a:p>
            <a:r>
              <a:rPr lang="en-AU" sz="2400" dirty="0"/>
              <a:t>•	Identify the different types of kinetic energy.</a:t>
            </a:r>
          </a:p>
          <a:p>
            <a:r>
              <a:rPr lang="en-AU" sz="2400" dirty="0"/>
              <a:t>•	Identify and describe the three types of potential energy.</a:t>
            </a:r>
          </a:p>
          <a:p>
            <a:r>
              <a:rPr lang="en-AU" sz="2400" dirty="0"/>
              <a:t>•	Distinguish potential energy from kinetic energy.</a:t>
            </a:r>
          </a:p>
          <a:p>
            <a:r>
              <a:rPr lang="en-AU" sz="2400" dirty="0" smtClean="0"/>
              <a:t>•</a:t>
            </a:r>
            <a:r>
              <a:rPr lang="en-AU" sz="2400" dirty="0"/>
              <a:t>	Solve problems involving kinetic energy and gravitational potential energy.</a:t>
            </a:r>
          </a:p>
          <a:p>
            <a:r>
              <a:rPr lang="en-AU" sz="2400" dirty="0"/>
              <a:t>•	Define the term mechanical work.</a:t>
            </a:r>
          </a:p>
          <a:p>
            <a:r>
              <a:rPr lang="en-AU" sz="2400" dirty="0"/>
              <a:t>•	Solve problems involving work done by a force.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41413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Energy?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7"/>
            <a:ext cx="11029615" cy="18835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0BAD7C"/>
                </a:solidFill>
                <a:latin typeface="+mj-lt"/>
              </a:rPr>
              <a:t>Energy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is the ability of an object to </a:t>
            </a:r>
            <a:r>
              <a:rPr lang="en-AU" sz="2800" b="1" dirty="0">
                <a:solidFill>
                  <a:srgbClr val="3770C7"/>
                </a:solidFill>
                <a:latin typeface="+mj-lt"/>
              </a:rPr>
              <a:t>do work</a:t>
            </a:r>
            <a:r>
              <a:rPr lang="en-AU" sz="2800" b="1" dirty="0" smtClean="0">
                <a:solidFill>
                  <a:srgbClr val="3770C7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If an object is doing work, it is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making something happen.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Walking, running, cycling and swimming are all types of </a:t>
            </a:r>
            <a:r>
              <a:rPr lang="en-AU" sz="2800" b="1" dirty="0">
                <a:solidFill>
                  <a:srgbClr val="3770C7"/>
                </a:solidFill>
                <a:latin typeface="+mj-lt"/>
              </a:rPr>
              <a:t>work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because you use energy to do them.</a:t>
            </a:r>
          </a:p>
          <a:p>
            <a:endParaRPr lang="en-AU" dirty="0"/>
          </a:p>
        </p:txBody>
      </p:sp>
      <p:pic>
        <p:nvPicPr>
          <p:cNvPr id="4" name="1509355962.2187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6533" y="4178300"/>
            <a:ext cx="3318933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1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Energy defined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24850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AU" sz="2600" b="1" dirty="0">
                <a:solidFill>
                  <a:srgbClr val="0BAD7C"/>
                </a:solidFill>
                <a:latin typeface="+mj-lt"/>
              </a:rPr>
              <a:t>Energy</a:t>
            </a:r>
            <a:r>
              <a:rPr lang="en-AU" sz="2600" b="1" dirty="0">
                <a:solidFill>
                  <a:srgbClr val="444444"/>
                </a:solidFill>
                <a:latin typeface="+mj-lt"/>
              </a:rPr>
              <a:t> is defined by what it does</a:t>
            </a:r>
            <a:r>
              <a:rPr lang="en-AU" sz="2600" b="1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6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algn="ctr"/>
            <a:r>
              <a:rPr lang="en-AU" sz="2600" dirty="0">
                <a:solidFill>
                  <a:srgbClr val="444444"/>
                </a:solidFill>
                <a:latin typeface="+mj-lt"/>
              </a:rPr>
              <a:t>It has many different forms, all </a:t>
            </a:r>
            <a:r>
              <a:rPr lang="en-AU" sz="2600" b="1" dirty="0">
                <a:solidFill>
                  <a:srgbClr val="444444"/>
                </a:solidFill>
                <a:latin typeface="+mj-lt"/>
              </a:rPr>
              <a:t>named after what the energy is doing in that form.</a:t>
            </a:r>
            <a:endParaRPr lang="en-AU" sz="26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15108884.177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0700" y="3428999"/>
            <a:ext cx="3928533" cy="29464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188208"/>
              </p:ext>
            </p:extLst>
          </p:nvPr>
        </p:nvGraphicFramePr>
        <p:xfrm>
          <a:off x="1498600" y="3555999"/>
          <a:ext cx="5118100" cy="2308860"/>
        </p:xfrm>
        <a:graphic>
          <a:graphicData uri="http://schemas.openxmlformats.org/drawingml/2006/table">
            <a:tbl>
              <a:tblPr/>
              <a:tblGrid>
                <a:gridCol w="5118100">
                  <a:extLst>
                    <a:ext uri="{9D8B030D-6E8A-4147-A177-3AD203B41FA5}">
                      <a16:colId xmlns:a16="http://schemas.microsoft.com/office/drawing/2014/main" val="2335661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effectLst/>
                        </a:rPr>
                        <a:t>Energy</a:t>
                      </a:r>
                      <a:r>
                        <a:rPr lang="en-AU" sz="2400" dirty="0">
                          <a:effectLst/>
                        </a:rPr>
                        <a:t> is able to </a:t>
                      </a:r>
                      <a:r>
                        <a:rPr lang="en-AU" sz="2400" b="1" dirty="0">
                          <a:solidFill>
                            <a:srgbClr val="DF6612"/>
                          </a:solidFill>
                          <a:effectLst/>
                        </a:rPr>
                        <a:t>transform</a:t>
                      </a:r>
                      <a:r>
                        <a:rPr lang="en-AU" sz="2400" dirty="0">
                          <a:effectLst/>
                        </a:rPr>
                        <a:t> between these forms, and can be </a:t>
                      </a:r>
                      <a:r>
                        <a:rPr lang="en-AU" sz="2400" b="1" dirty="0">
                          <a:solidFill>
                            <a:srgbClr val="3770C7"/>
                          </a:solidFill>
                          <a:effectLst/>
                        </a:rPr>
                        <a:t>transferred</a:t>
                      </a:r>
                      <a:r>
                        <a:rPr lang="en-AU" sz="2400" dirty="0">
                          <a:effectLst/>
                        </a:rPr>
                        <a:t> between objects.</a:t>
                      </a:r>
                      <a:br>
                        <a:rPr lang="en-AU" sz="2400" dirty="0">
                          <a:effectLst/>
                        </a:rPr>
                      </a:br>
                      <a:r>
                        <a:rPr lang="en-AU" sz="2400" dirty="0">
                          <a:effectLst/>
                        </a:rPr>
                        <a:t/>
                      </a:r>
                      <a:br>
                        <a:rPr lang="en-AU" sz="2400" dirty="0">
                          <a:effectLst/>
                        </a:rPr>
                      </a:br>
                      <a:r>
                        <a:rPr lang="en-AU" sz="2400" b="1" dirty="0">
                          <a:effectLst/>
                        </a:rPr>
                        <a:t>Work</a:t>
                      </a:r>
                      <a:r>
                        <a:rPr lang="en-AU" sz="2400" dirty="0">
                          <a:effectLst/>
                        </a:rPr>
                        <a:t> is done when energy is transformed or transferred.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145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0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W0_S5YpYV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" y="165100"/>
            <a:ext cx="11898489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53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Types of Energy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934303"/>
          </a:xfrm>
        </p:spPr>
        <p:txBody>
          <a:bodyPr>
            <a:normAutofit/>
          </a:bodyPr>
          <a:lstStyle/>
          <a:p>
            <a:r>
              <a:rPr lang="en-AU" sz="2600" b="1" dirty="0">
                <a:solidFill>
                  <a:srgbClr val="444444"/>
                </a:solidFill>
                <a:latin typeface="+mj-lt"/>
              </a:rPr>
              <a:t>Energy can be split into two different types: </a:t>
            </a:r>
            <a:r>
              <a:rPr lang="en-AU" sz="2600" b="1" dirty="0">
                <a:solidFill>
                  <a:srgbClr val="DF6612"/>
                </a:solidFill>
                <a:latin typeface="+mj-lt"/>
              </a:rPr>
              <a:t>kinetic energy</a:t>
            </a:r>
            <a:r>
              <a:rPr lang="en-AU" sz="2600" b="1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600" b="1" dirty="0">
                <a:solidFill>
                  <a:srgbClr val="21A0B1"/>
                </a:solidFill>
                <a:latin typeface="+mj-lt"/>
              </a:rPr>
              <a:t>potential energy.</a:t>
            </a:r>
            <a:endParaRPr lang="en-AU" sz="2600" b="1" dirty="0">
              <a:solidFill>
                <a:srgbClr val="444444"/>
              </a:solidFill>
              <a:latin typeface="+mj-lt"/>
            </a:endParaRPr>
          </a:p>
          <a:p>
            <a:r>
              <a:rPr lang="en-AU" sz="2600" b="1" dirty="0" smtClean="0">
                <a:solidFill>
                  <a:srgbClr val="444444"/>
                </a:solidFill>
                <a:latin typeface="+mj-lt"/>
              </a:rPr>
              <a:t>Kinetic </a:t>
            </a:r>
            <a:r>
              <a:rPr lang="en-AU" sz="2600" b="1" dirty="0">
                <a:solidFill>
                  <a:srgbClr val="444444"/>
                </a:solidFill>
                <a:latin typeface="+mj-lt"/>
              </a:rPr>
              <a:t>energy</a:t>
            </a:r>
            <a:r>
              <a:rPr lang="en-AU" sz="2600" dirty="0">
                <a:solidFill>
                  <a:srgbClr val="444444"/>
                </a:solidFill>
                <a:latin typeface="+mj-lt"/>
              </a:rPr>
              <a:t> is energy associated with </a:t>
            </a:r>
            <a:r>
              <a:rPr lang="en-AU" sz="2600" b="1" dirty="0">
                <a:solidFill>
                  <a:srgbClr val="DF6612"/>
                </a:solidFill>
                <a:latin typeface="+mj-lt"/>
              </a:rPr>
              <a:t>movement.</a:t>
            </a:r>
            <a:r>
              <a:rPr lang="en-AU" sz="26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600" b="1" dirty="0">
                <a:solidFill>
                  <a:srgbClr val="444444"/>
                </a:solidFill>
                <a:latin typeface="+mj-lt"/>
              </a:rPr>
              <a:t>Potential energy</a:t>
            </a:r>
            <a:r>
              <a:rPr lang="en-AU" sz="2600" dirty="0">
                <a:solidFill>
                  <a:srgbClr val="444444"/>
                </a:solidFill>
                <a:latin typeface="+mj-lt"/>
              </a:rPr>
              <a:t> is energy that is </a:t>
            </a:r>
            <a:r>
              <a:rPr lang="en-AU" sz="2600" b="1" dirty="0">
                <a:solidFill>
                  <a:srgbClr val="21A0B1"/>
                </a:solidFill>
                <a:latin typeface="+mj-lt"/>
              </a:rPr>
              <a:t>stored</a:t>
            </a:r>
            <a:r>
              <a:rPr lang="en-AU" sz="2600" dirty="0">
                <a:solidFill>
                  <a:srgbClr val="444444"/>
                </a:solidFill>
                <a:latin typeface="+mj-lt"/>
              </a:rPr>
              <a:t> in objects.</a:t>
            </a:r>
          </a:p>
          <a:p>
            <a:endParaRPr lang="en-AU" dirty="0"/>
          </a:p>
        </p:txBody>
      </p:sp>
      <p:pic>
        <p:nvPicPr>
          <p:cNvPr id="3074" name="Picture 2" descr="https://www.educationperfect.com/media/content/Physics/1494540387.13781g/1494540397077-238085158878046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3912688"/>
            <a:ext cx="4695825" cy="294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302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Kinetic energy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6168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The most familiar type of </a:t>
            </a:r>
            <a:r>
              <a:rPr lang="en-AU" sz="2400" b="1" dirty="0">
                <a:solidFill>
                  <a:srgbClr val="DF6612"/>
                </a:solidFill>
                <a:latin typeface="+mj-lt"/>
              </a:rPr>
              <a:t>kinetic energy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the energy used to move things from one point to another.</a:t>
            </a:r>
          </a:p>
          <a:p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If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you're </a:t>
            </a:r>
            <a:r>
              <a:rPr lang="en-AU" sz="2400" b="1" dirty="0">
                <a:solidFill>
                  <a:srgbClr val="DF6612"/>
                </a:solidFill>
                <a:latin typeface="+mj-lt"/>
              </a:rPr>
              <a:t>moving,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you are using kinetic energy!</a:t>
            </a:r>
          </a:p>
          <a:p>
            <a:endParaRPr lang="en-AU" dirty="0"/>
          </a:p>
        </p:txBody>
      </p:sp>
      <p:pic>
        <p:nvPicPr>
          <p:cNvPr id="4098" name="Picture 2" descr="https://www.educationperfect.com/media/content/Science/1454461948.008981g/1454461956547-3039402817433137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1" y="3797301"/>
            <a:ext cx="3800475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46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Quick and Slow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1248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If an object is moving </a:t>
            </a:r>
            <a:r>
              <a:rPr lang="en-AU" sz="2400" b="1" dirty="0">
                <a:solidFill>
                  <a:srgbClr val="DF6612"/>
                </a:solidFill>
                <a:latin typeface="+mj-lt"/>
              </a:rPr>
              <a:t>quickly,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it has a high </a:t>
            </a:r>
            <a:r>
              <a:rPr lang="en-AU" sz="2400" b="1" dirty="0">
                <a:solidFill>
                  <a:srgbClr val="DF6612"/>
                </a:solidFill>
                <a:latin typeface="+mj-lt"/>
              </a:rPr>
              <a:t>kinetic energy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(KE). If it is moving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slowly,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it will have very </a:t>
            </a:r>
            <a:r>
              <a:rPr lang="en-AU" sz="2400" b="1" dirty="0">
                <a:solidFill>
                  <a:srgbClr val="8C4AB2"/>
                </a:solidFill>
                <a:latin typeface="+mj-lt"/>
              </a:rPr>
              <a:t>little kinetic energy</a:t>
            </a:r>
            <a:r>
              <a:rPr lang="en-AU" sz="2400" b="1" dirty="0" smtClean="0">
                <a:solidFill>
                  <a:srgbClr val="8C4AB2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Kinetic energy is also affected by </a:t>
            </a:r>
            <a:r>
              <a:rPr lang="en-AU" sz="2400" b="1" dirty="0">
                <a:solidFill>
                  <a:srgbClr val="EA1E34"/>
                </a:solidFill>
                <a:latin typeface="+mj-lt"/>
              </a:rPr>
              <a:t>mass.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Heavier objects have more kinetic energy than light objects.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1512424716.371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2366" y="4051300"/>
            <a:ext cx="352213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Potential energy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85810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900C3F"/>
                </a:solidFill>
                <a:latin typeface="+mj-lt"/>
              </a:rPr>
              <a:t>Potential energy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also known as </a:t>
            </a:r>
            <a:r>
              <a:rPr lang="en-AU" sz="2400" b="1" dirty="0">
                <a:solidFill>
                  <a:srgbClr val="900C3F"/>
                </a:solidFill>
                <a:latin typeface="+mj-lt"/>
              </a:rPr>
              <a:t>stored energy,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because it is stored in objects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Lots of things have </a:t>
            </a:r>
            <a:r>
              <a:rPr lang="en-AU" sz="2400" b="1" dirty="0">
                <a:solidFill>
                  <a:srgbClr val="900C3F"/>
                </a:solidFill>
                <a:latin typeface="+mj-lt"/>
              </a:rPr>
              <a:t>potential energy</a:t>
            </a:r>
            <a:r>
              <a:rPr lang="en-AU" sz="2400" b="1" dirty="0" smtClean="0">
                <a:solidFill>
                  <a:srgbClr val="900C3F"/>
                </a:solidFill>
                <a:latin typeface="+mj-lt"/>
              </a:rPr>
              <a:t>!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For example, your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phone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laptop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have </a:t>
            </a:r>
            <a:r>
              <a:rPr lang="en-AU" sz="2400" b="1" dirty="0">
                <a:solidFill>
                  <a:srgbClr val="21A0B1"/>
                </a:solidFill>
                <a:latin typeface="+mj-lt"/>
              </a:rPr>
              <a:t>batteries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that store energy for the devices to use. </a:t>
            </a:r>
            <a:r>
              <a:rPr lang="en-AU" sz="2400" b="1" dirty="0">
                <a:solidFill>
                  <a:srgbClr val="21A0B1"/>
                </a:solidFill>
                <a:latin typeface="+mj-lt"/>
              </a:rPr>
              <a:t>Food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has potential energy that we take when we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eat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it.</a:t>
            </a:r>
          </a:p>
          <a:p>
            <a:endParaRPr lang="en-AU" dirty="0"/>
          </a:p>
        </p:txBody>
      </p:sp>
      <p:pic>
        <p:nvPicPr>
          <p:cNvPr id="5126" name="Picture 6" descr="https://www.educationperfect.com/media/content/Science/1507153960.717461f/1507153952836-107220790606737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797300"/>
            <a:ext cx="5076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21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Gravitational potential energy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9978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00B6EE"/>
                </a:solidFill>
                <a:latin typeface="+mj-lt"/>
              </a:rPr>
              <a:t>Gravitational potential energy (GPE)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energy stored in an object due to its position (height).</a:t>
            </a:r>
          </a:p>
          <a:p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We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can </a:t>
            </a:r>
            <a:r>
              <a:rPr lang="en-AU" sz="2400" b="1" dirty="0">
                <a:solidFill>
                  <a:srgbClr val="00B6EE"/>
                </a:solidFill>
                <a:latin typeface="+mj-lt"/>
              </a:rPr>
              <a:t>calculate gravitational potential energy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from the following formula: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867" y="3784075"/>
            <a:ext cx="3116263" cy="788452"/>
          </a:xfrm>
          <a:prstGeom prst="rect">
            <a:avLst/>
          </a:prstGeom>
        </p:spPr>
      </p:pic>
      <p:pic>
        <p:nvPicPr>
          <p:cNvPr id="6146" name="Picture 2" descr="https://www.educationperfect.com/media/content/German/1470364857.135841g/1470364859406-2559926834855688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39" y="3987800"/>
            <a:ext cx="2535936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520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4321008" cy="3678303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There are </a:t>
            </a:r>
            <a:r>
              <a:rPr lang="en-AU" b="1" dirty="0">
                <a:solidFill>
                  <a:srgbClr val="00868B"/>
                </a:solidFill>
                <a:latin typeface="Arial" panose="020B0604020202020204" pitchFamily="34" charset="0"/>
              </a:rPr>
              <a:t>three factors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that the gravitational potential energy depends on. These are</a:t>
            </a:r>
            <a:r>
              <a:rPr lang="en-AU" b="1" dirty="0" smtClean="0">
                <a:solidFill>
                  <a:srgbClr val="444444"/>
                </a:solidFill>
                <a:latin typeface="Arial" panose="020B0604020202020204" pitchFamily="34" charset="0"/>
              </a:rPr>
              <a:t>: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fontAlgn="ctr"/>
            <a:r>
              <a:rPr lang="en-AU" b="1" dirty="0" smtClean="0">
                <a:solidFill>
                  <a:srgbClr val="0066CC"/>
                </a:solidFill>
              </a:rPr>
              <a:t>Mass</a:t>
            </a:r>
            <a:endParaRPr lang="en-AU" dirty="0"/>
          </a:p>
          <a:p>
            <a:pPr fontAlgn="ctr"/>
            <a:r>
              <a:rPr lang="en-AU" b="1" dirty="0" smtClean="0">
                <a:solidFill>
                  <a:srgbClr val="64B131"/>
                </a:solidFill>
              </a:rPr>
              <a:t>Acceleration </a:t>
            </a:r>
            <a:r>
              <a:rPr lang="en-AU" b="1" dirty="0">
                <a:solidFill>
                  <a:srgbClr val="64B131"/>
                </a:solidFill>
              </a:rPr>
              <a:t>due to gravity</a:t>
            </a:r>
            <a:endParaRPr lang="en-AU" dirty="0"/>
          </a:p>
          <a:p>
            <a:pPr fontAlgn="ctr"/>
            <a:r>
              <a:rPr lang="en-AU" b="1" dirty="0" smtClean="0">
                <a:solidFill>
                  <a:srgbClr val="F30277"/>
                </a:solidFill>
              </a:rPr>
              <a:t>Height</a:t>
            </a:r>
            <a:endParaRPr lang="en-AU" dirty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1" y="1913796"/>
            <a:ext cx="3086099" cy="78082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515807"/>
              </p:ext>
            </p:extLst>
          </p:nvPr>
        </p:nvGraphicFramePr>
        <p:xfrm>
          <a:off x="6731000" y="2694616"/>
          <a:ext cx="5245099" cy="3086100"/>
        </p:xfrm>
        <a:graphic>
          <a:graphicData uri="http://schemas.openxmlformats.org/drawingml/2006/table">
            <a:tbl>
              <a:tblPr/>
              <a:tblGrid>
                <a:gridCol w="5245099">
                  <a:extLst>
                    <a:ext uri="{9D8B030D-6E8A-4147-A177-3AD203B41FA5}">
                      <a16:colId xmlns:a16="http://schemas.microsoft.com/office/drawing/2014/main" val="14847694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+mj-lt"/>
                        </a:rPr>
                        <a:t>The unit for </a:t>
                      </a:r>
                      <a:r>
                        <a:rPr lang="en-AU" sz="2000" b="1" dirty="0">
                          <a:solidFill>
                            <a:srgbClr val="0066CC"/>
                          </a:solidFill>
                          <a:effectLst/>
                          <a:latin typeface="+mj-lt"/>
                        </a:rPr>
                        <a:t>mass</a:t>
                      </a:r>
                      <a:r>
                        <a:rPr lang="en-AU" sz="2000" dirty="0">
                          <a:effectLst/>
                          <a:latin typeface="+mj-lt"/>
                        </a:rPr>
                        <a:t> is the </a:t>
                      </a:r>
                      <a:r>
                        <a:rPr lang="en-AU" sz="2000" b="1" dirty="0">
                          <a:solidFill>
                            <a:srgbClr val="0066CC"/>
                          </a:solidFill>
                          <a:effectLst/>
                          <a:latin typeface="+mj-lt"/>
                        </a:rPr>
                        <a:t>kilogram</a:t>
                      </a:r>
                      <a:r>
                        <a:rPr lang="en-AU" sz="2000" dirty="0">
                          <a:effectLst/>
                          <a:latin typeface="+mj-lt"/>
                        </a:rPr>
                        <a:t> (kg).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904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+mj-lt"/>
                        </a:rPr>
                        <a:t>The unit for </a:t>
                      </a:r>
                      <a:r>
                        <a:rPr lang="en-AU" sz="2000" b="1" dirty="0">
                          <a:solidFill>
                            <a:srgbClr val="F30277"/>
                          </a:solidFill>
                          <a:effectLst/>
                          <a:latin typeface="+mj-lt"/>
                        </a:rPr>
                        <a:t>height</a:t>
                      </a:r>
                      <a:r>
                        <a:rPr lang="en-AU" sz="2000" dirty="0">
                          <a:effectLst/>
                          <a:latin typeface="+mj-lt"/>
                        </a:rPr>
                        <a:t> is the </a:t>
                      </a:r>
                      <a:r>
                        <a:rPr lang="en-AU" sz="2000" b="1" dirty="0">
                          <a:solidFill>
                            <a:srgbClr val="F30277"/>
                          </a:solidFill>
                          <a:effectLst/>
                          <a:latin typeface="+mj-lt"/>
                        </a:rPr>
                        <a:t>metre</a:t>
                      </a:r>
                      <a:r>
                        <a:rPr lang="en-AU" sz="2000" dirty="0">
                          <a:effectLst/>
                          <a:latin typeface="+mj-lt"/>
                        </a:rPr>
                        <a:t> (m).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415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dirty="0">
                          <a:effectLst/>
                          <a:latin typeface="+mj-lt"/>
                        </a:rPr>
                        <a:t>The unit for </a:t>
                      </a:r>
                      <a:r>
                        <a:rPr lang="en-AU" sz="2000" b="1" dirty="0">
                          <a:solidFill>
                            <a:srgbClr val="00B6EE"/>
                          </a:solidFill>
                          <a:effectLst/>
                          <a:latin typeface="+mj-lt"/>
                        </a:rPr>
                        <a:t>energy</a:t>
                      </a:r>
                      <a:r>
                        <a:rPr lang="en-AU" sz="2000" dirty="0">
                          <a:effectLst/>
                          <a:latin typeface="+mj-lt"/>
                        </a:rPr>
                        <a:t> is the </a:t>
                      </a:r>
                      <a:r>
                        <a:rPr lang="en-AU" sz="2000" b="1" dirty="0">
                          <a:solidFill>
                            <a:srgbClr val="00B6EE"/>
                          </a:solidFill>
                          <a:effectLst/>
                          <a:latin typeface="+mj-lt"/>
                        </a:rPr>
                        <a:t>joule</a:t>
                      </a:r>
                      <a:r>
                        <a:rPr lang="en-AU" sz="2000" dirty="0">
                          <a:effectLst/>
                          <a:latin typeface="+mj-lt"/>
                        </a:rPr>
                        <a:t> (J</a:t>
                      </a:r>
                      <a:r>
                        <a:rPr lang="en-AU" sz="2000" dirty="0" smtClean="0">
                          <a:effectLst/>
                          <a:latin typeface="+mj-lt"/>
                        </a:rPr>
                        <a:t>).</a:t>
                      </a:r>
                    </a:p>
                    <a:p>
                      <a:pPr algn="l" fontAlgn="ctr"/>
                      <a:endParaRPr lang="en-AU" sz="2000" dirty="0" smtClean="0">
                        <a:effectLst/>
                        <a:latin typeface="+mj-lt"/>
                      </a:endParaRPr>
                    </a:p>
                    <a:p>
                      <a:r>
                        <a:rPr lang="en-AU" sz="2000" b="1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Acceleration due to gravity is a constant, so it is always:</a:t>
                      </a:r>
                    </a:p>
                    <a:p>
                      <a:r>
                        <a:rPr lang="en-AU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/>
                      <a:r>
                        <a:rPr lang="en-AU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9.8</a:t>
                      </a:r>
                      <a:r>
                        <a:rPr lang="en-AU" sz="2000" b="0" i="1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Nkg</a:t>
                      </a:r>
                      <a:r>
                        <a:rPr lang="en-AU" sz="2000" b="0" i="0" kern="1200" baseline="300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−1</a:t>
                      </a:r>
                    </a:p>
                    <a:p>
                      <a:pPr algn="l" fontAlgn="ctr"/>
                      <a:endParaRPr lang="en-AU" sz="2000" dirty="0">
                        <a:effectLst/>
                        <a:latin typeface="+mj-lt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011430"/>
                  </a:ext>
                </a:extLst>
              </a:tr>
            </a:tbl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02201" y="36940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Scalar addition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6596"/>
            <a:ext cx="11029615" cy="3678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For example, 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 if 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I walk 50 m then walk another 50 m, how far have I walked?</a:t>
            </a:r>
          </a:p>
          <a:p>
            <a:pPr marL="0" indent="0" algn="ctr">
              <a:buNone/>
            </a:pP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In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this case, it is simply the sum of the two values.</a:t>
            </a:r>
          </a:p>
          <a:p>
            <a:pPr marL="0" indent="0" algn="ctr">
              <a:buNone/>
            </a:pP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50+50=100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m</a:t>
            </a:r>
          </a:p>
          <a:p>
            <a:pPr marL="0" indent="0" algn="ctr">
              <a:buNone/>
            </a:pP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But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what if I want to consider direction as well?</a:t>
            </a:r>
          </a:p>
          <a:p>
            <a:pPr marL="0" indent="0" algn="ctr">
              <a:buNone/>
            </a:pP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If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I walk 50 m north, then 50 m east, how far from the starting point am I?</a:t>
            </a:r>
          </a:p>
          <a:p>
            <a:endParaRPr lang="en-AU" dirty="0"/>
          </a:p>
        </p:txBody>
      </p:sp>
      <p:pic>
        <p:nvPicPr>
          <p:cNvPr id="3074" name="Picture 2" descr="https://www.educationperfect.com/media/content/Science/1541721442.27471g/1541721439413-3156336956967409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24" y="4330700"/>
            <a:ext cx="2700526" cy="23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03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Kinetic energy formula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2180497"/>
                <a:ext cx="11671300" cy="32297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AU" sz="2400" b="1" dirty="0" smtClean="0">
                    <a:solidFill>
                      <a:srgbClr val="444444"/>
                    </a:solidFill>
                    <a:latin typeface="+mj-lt"/>
                  </a:rPr>
                  <a:t>Kinetic energy is calculated by using this </a:t>
                </a:r>
                <a:r>
                  <a:rPr lang="en-AU" sz="2400" b="1" dirty="0">
                    <a:solidFill>
                      <a:srgbClr val="571A98"/>
                    </a:solidFill>
                    <a:latin typeface="+mj-lt"/>
                  </a:rPr>
                  <a:t>formula</a:t>
                </a:r>
                <a:r>
                  <a:rPr lang="en-AU" sz="2400" b="1" dirty="0" smtClean="0">
                    <a:solidFill>
                      <a:srgbClr val="571A98"/>
                    </a:solidFill>
                    <a:latin typeface="+mj-lt"/>
                  </a:rPr>
                  <a:t>:</a:t>
                </a:r>
                <a:r>
                  <a:rPr lang="en-AU" sz="2400" i="1" dirty="0">
                    <a:solidFill>
                      <a:srgbClr val="444444"/>
                    </a:solidFill>
                    <a:latin typeface="+mj-lt"/>
                  </a:rPr>
                  <a:t/>
                </a:r>
                <a:br>
                  <a:rPr lang="en-AU" sz="2400" i="1" dirty="0">
                    <a:solidFill>
                      <a:srgbClr val="444444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</m:ctrlPr>
                        </m:sSubPr>
                        <m:e>
                          <m:r>
                            <a:rPr lang="en-AU" sz="240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𝐸</m:t>
                          </m:r>
                        </m:e>
                        <m:sub>
                          <m:r>
                            <a:rPr lang="en-AU" sz="240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𝑘</m:t>
                          </m:r>
                        </m:sub>
                      </m:sSub>
                      <m:r>
                        <a:rPr lang="en-AU" sz="2400" i="1" dirty="0">
                          <a:solidFill>
                            <a:srgbClr val="444444"/>
                          </a:solidFill>
                          <a:latin typeface="+mj-lt"/>
                        </a:rPr>
                        <m:t>​=</m:t>
                      </m:r>
                      <m:f>
                        <m:fPr>
                          <m:ctrlP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en-AU" sz="2400" i="1" dirty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2</m:t>
                          </m:r>
                        </m:den>
                      </m:f>
                      <m:r>
                        <a:rPr lang="en-AU" sz="2400" i="1" dirty="0">
                          <a:solidFill>
                            <a:srgbClr val="444444"/>
                          </a:solidFill>
                          <a:latin typeface="+mj-lt"/>
                        </a:rPr>
                        <m:t>​</m:t>
                      </m:r>
                      <m:r>
                        <a:rPr lang="en-AU" sz="2400" i="1" dirty="0">
                          <a:solidFill>
                            <a:srgbClr val="444444"/>
                          </a:solidFill>
                          <a:latin typeface="+mj-lt"/>
                        </a:rPr>
                        <m:t>𝑚</m:t>
                      </m:r>
                      <m:sSup>
                        <m:sSupPr>
                          <m:ctrlP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</m:ctrlPr>
                        </m:sSupPr>
                        <m:e>
                          <m:r>
                            <a:rPr lang="en-AU" sz="2400" i="1" dirty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𝑣</m:t>
                          </m:r>
                        </m:e>
                        <m:sup>
                          <m:r>
                            <a:rPr lang="en-AU" sz="2400" i="1" dirty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sz="2400" dirty="0">
                  <a:solidFill>
                    <a:srgbClr val="444444"/>
                  </a:solidFill>
                  <a:latin typeface="+mj-lt"/>
                </a:endParaRPr>
              </a:p>
              <a:p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This can also be written as</a:t>
                </a:r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:</a:t>
                </a:r>
                <a:endParaRPr lang="en-AU" sz="2400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</m:ctrlPr>
                        </m:sSubPr>
                        <m:e>
                          <m:r>
                            <a:rPr lang="en-AU" sz="240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𝐸</m:t>
                          </m:r>
                        </m:e>
                        <m:sub>
                          <m:r>
                            <a:rPr lang="en-AU" sz="240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𝑘</m:t>
                          </m:r>
                        </m:sub>
                      </m:sSub>
                      <m:r>
                        <a:rPr lang="en-AU" sz="2400" i="1" dirty="0">
                          <a:solidFill>
                            <a:srgbClr val="444444"/>
                          </a:solidFill>
                          <a:latin typeface="+mj-lt"/>
                        </a:rPr>
                        <m:t>​=</m:t>
                      </m:r>
                      <m:f>
                        <m:fPr>
                          <m:ctrlP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en-AU" sz="2400" i="1" dirty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2</m:t>
                          </m:r>
                        </m:den>
                      </m:f>
                      <m:r>
                        <a:rPr lang="en-AU" sz="2400" i="1" dirty="0">
                          <a:solidFill>
                            <a:srgbClr val="444444"/>
                          </a:solidFill>
                          <a:latin typeface="+mj-lt"/>
                        </a:rPr>
                        <m:t>​×</m:t>
                      </m:r>
                      <m:r>
                        <a:rPr lang="en-AU" sz="2400" i="1" dirty="0">
                          <a:solidFill>
                            <a:srgbClr val="444444"/>
                          </a:solidFill>
                          <a:latin typeface="+mj-lt"/>
                        </a:rPr>
                        <m:t>𝑚</m:t>
                      </m:r>
                      <m:r>
                        <a:rPr lang="en-AU" sz="2400" i="1" dirty="0">
                          <a:solidFill>
                            <a:srgbClr val="444444"/>
                          </a:solidFill>
                          <a:latin typeface="+mj-lt"/>
                        </a:rPr>
                        <m:t>×</m:t>
                      </m:r>
                      <m:sSup>
                        <m:sSupPr>
                          <m:ctrlP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</m:ctrlPr>
                        </m:sSupPr>
                        <m:e>
                          <m:r>
                            <a:rPr lang="en-AU" sz="2400" i="1" dirty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𝑣</m:t>
                          </m:r>
                        </m:e>
                        <m:sup>
                          <m:r>
                            <a:rPr lang="en-AU" sz="2400" i="1" dirty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sz="2400" dirty="0">
                  <a:solidFill>
                    <a:srgbClr val="444444"/>
                  </a:solidFill>
                  <a:latin typeface="+mj-lt"/>
                </a:endParaRPr>
              </a:p>
              <a:p>
                <a:endParaRPr lang="en-AU" sz="2400" dirty="0" smtClean="0">
                  <a:solidFill>
                    <a:srgbClr val="444444"/>
                  </a:solidFill>
                  <a:latin typeface="+mj-lt"/>
                </a:endParaRPr>
              </a:p>
              <a:p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In 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this formula, </a:t>
                </a:r>
                <a:r>
                  <a:rPr lang="en-AU" sz="2400" dirty="0" err="1">
                    <a:solidFill>
                      <a:srgbClr val="444444"/>
                    </a:solidFill>
                    <a:latin typeface="+mj-lt"/>
                  </a:rPr>
                  <a:t>E</a:t>
                </a:r>
                <a:r>
                  <a:rPr lang="en-AU" sz="2400" baseline="-25000" dirty="0" err="1">
                    <a:solidFill>
                      <a:srgbClr val="444444"/>
                    </a:solidFill>
                    <a:latin typeface="+mj-lt"/>
                  </a:rPr>
                  <a:t>k</a:t>
                </a:r>
                <a:r>
                  <a:rPr lang="en-AU" sz="2400" baseline="-25000" dirty="0">
                    <a:solidFill>
                      <a:srgbClr val="444444"/>
                    </a:solidFill>
                    <a:latin typeface="+mj-lt"/>
                  </a:rPr>
                  <a:t>​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represents </a:t>
                </a:r>
                <a:r>
                  <a:rPr lang="en-AU" sz="2400" b="1" dirty="0">
                    <a:solidFill>
                      <a:srgbClr val="F30277"/>
                    </a:solidFill>
                    <a:latin typeface="+mj-lt"/>
                  </a:rPr>
                  <a:t>kinetic energy,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m represents </a:t>
                </a:r>
                <a:r>
                  <a:rPr lang="en-AU" sz="2400" b="1" dirty="0">
                    <a:solidFill>
                      <a:srgbClr val="0066CC"/>
                    </a:solidFill>
                    <a:latin typeface="+mj-lt"/>
                  </a:rPr>
                  <a:t>mass,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and v represents </a:t>
                </a:r>
                <a:r>
                  <a:rPr lang="en-AU" sz="2400" b="1" dirty="0">
                    <a:solidFill>
                      <a:srgbClr val="64B131"/>
                    </a:solidFill>
                    <a:latin typeface="+mj-lt"/>
                  </a:rPr>
                  <a:t>speed.</a:t>
                </a:r>
                <a:endParaRPr lang="en-AU" sz="2400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endParaRPr lang="en-AU" dirty="0">
                  <a:solidFill>
                    <a:srgbClr val="444444"/>
                  </a:solidFill>
                  <a:latin typeface="Arial" panose="020B0604020202020204" pitchFamily="34" charset="0"/>
                </a:endParaRP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2180497"/>
                <a:ext cx="11671300" cy="3229704"/>
              </a:xfrm>
              <a:blipFill>
                <a:blip r:embed="rId2"/>
                <a:stretch>
                  <a:fillRect l="-418" t="-98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s://www.educationperfect.com/media/content/Science/1510869443.872681g/1510869448507-2769533732094561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919" y="2180497"/>
            <a:ext cx="2152005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201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Units of the kinetic formula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899504"/>
          </a:xfrm>
        </p:spPr>
        <p:txBody>
          <a:bodyPr/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When we use this formula, the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mass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must be in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kilograms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(kg) and the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speed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must be in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metres per second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(ms</a:t>
            </a:r>
            <a:r>
              <a:rPr lang="en-AU" sz="2800" baseline="30000" dirty="0">
                <a:solidFill>
                  <a:srgbClr val="444444"/>
                </a:solidFill>
                <a:latin typeface="+mj-lt"/>
              </a:rPr>
              <a:t>−1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).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This gives the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kinetic energy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in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joules.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9218" name="Picture 2" descr="https://www.educationperfect.com/media/content/Science/1510870558.793521g/1510870563274-212784727905361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26" y="4140201"/>
            <a:ext cx="2398346" cy="233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92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7852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F30277"/>
                </a:solidFill>
                <a:latin typeface="+mj-lt"/>
              </a:rPr>
              <a:t>Work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the amount of </a:t>
            </a:r>
            <a:r>
              <a:rPr lang="en-AU" sz="2400" b="1" dirty="0">
                <a:solidFill>
                  <a:srgbClr val="CC0000"/>
                </a:solidFill>
                <a:latin typeface="+mj-lt"/>
              </a:rPr>
              <a:t>energy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that is </a:t>
            </a:r>
            <a:r>
              <a:rPr lang="en-AU" sz="2400" b="1" dirty="0">
                <a:solidFill>
                  <a:srgbClr val="571A98"/>
                </a:solidFill>
                <a:latin typeface="+mj-lt"/>
              </a:rPr>
              <a:t>transferred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to an object when a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force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causes it to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move</a:t>
            </a:r>
            <a:r>
              <a:rPr lang="en-AU" sz="2400" b="1" dirty="0" smtClean="0">
                <a:solidFill>
                  <a:srgbClr val="64B131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If the object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does not move,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then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no work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has been done on it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!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Similarly, if there is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no 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being applied to the object, there is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no work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being done on it, even if the object continues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moving.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09326817.470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10100" y="4482504"/>
            <a:ext cx="25273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Mechanical 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6168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F30277"/>
                </a:solidFill>
                <a:latin typeface="+mj-lt"/>
              </a:rPr>
              <a:t>Mechanical work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defined as the transfer of energy to or from an object by the action of a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force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over a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distance.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0242" name="Picture 2" descr="https://www.educationperfect.com/media/content/Science/1509939507.094981g/1509939507063-202720628305367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3648075"/>
            <a:ext cx="7134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131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Units of 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6582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FB6611"/>
                </a:solidFill>
                <a:latin typeface="+mj-lt"/>
              </a:rPr>
              <a:t>unit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for work is the </a:t>
            </a:r>
            <a:r>
              <a:rPr lang="en-AU" sz="2400" b="1" dirty="0">
                <a:solidFill>
                  <a:srgbClr val="FB6611"/>
                </a:solidFill>
                <a:latin typeface="+mj-lt"/>
              </a:rPr>
              <a:t>joule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(J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).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We use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joules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as a unit for work because work is the amount of </a:t>
            </a:r>
            <a:r>
              <a:rPr lang="en-AU" sz="2400" b="1" dirty="0">
                <a:solidFill>
                  <a:srgbClr val="CC0000"/>
                </a:solidFill>
                <a:latin typeface="+mj-lt"/>
              </a:rPr>
              <a:t>energy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that is </a:t>
            </a:r>
            <a:r>
              <a:rPr lang="en-AU" sz="2400" b="1" dirty="0">
                <a:solidFill>
                  <a:srgbClr val="CC0000"/>
                </a:solidFill>
                <a:latin typeface="+mj-lt"/>
              </a:rPr>
              <a:t>transferred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an object, and energy is measured 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joules.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As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work is the product of force and distance, the units are also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newton metres (Nm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).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marL="0" indent="0" algn="ctr">
              <a:buNone/>
            </a:pPr>
            <a:r>
              <a:rPr lang="en-AU" sz="2400" dirty="0">
                <a:solidFill>
                  <a:srgbClr val="444444"/>
                </a:solidFill>
                <a:latin typeface="+mj-lt"/>
              </a:rPr>
              <a:t>1 J=1 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Nm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endParaRPr lang="en-AU" dirty="0"/>
          </a:p>
        </p:txBody>
      </p:sp>
      <p:pic>
        <p:nvPicPr>
          <p:cNvPr id="11266" name="Picture 2" descr="https://www.educationperfect.com/media/content/German/1465253154.319311g/1465253167335-895486223836303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4572000"/>
            <a:ext cx="13716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62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Work equation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F30277"/>
                </a:solidFill>
                <a:latin typeface="+mj-lt"/>
              </a:rPr>
              <a:t>Work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done when a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force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acts over a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distance.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This can be used to calculate work, which is the product of force and distance.</a:t>
            </a:r>
          </a:p>
          <a:p>
            <a:pPr marL="0" indent="0" algn="ctr">
              <a:buNone/>
            </a:pP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W=</a:t>
            </a:r>
            <a:r>
              <a:rPr lang="en-AU" sz="2400" dirty="0" err="1" smtClean="0">
                <a:solidFill>
                  <a:srgbClr val="444444"/>
                </a:solidFill>
                <a:latin typeface="+mj-lt"/>
              </a:rPr>
              <a:t>F×d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400" dirty="0">
                <a:solidFill>
                  <a:srgbClr val="444444"/>
                </a:solidFill>
                <a:latin typeface="+mj-lt"/>
              </a:rPr>
              <a:t>Work done = Force × distance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43408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Force on an angle - 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Sometimes forces are applied on an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angle.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When this occurs we </a:t>
            </a:r>
            <a:r>
              <a:rPr lang="en-AU" sz="2400" u="sng" dirty="0">
                <a:solidFill>
                  <a:srgbClr val="444444"/>
                </a:solidFill>
                <a:latin typeface="+mj-lt"/>
              </a:rPr>
              <a:t>only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look at the component of force that is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parallel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the direction the object moves in. This means that a force acting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perpendicular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the direction of motion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does no work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on the object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When a force is applied in the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same direction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as the motion we use the formula:</a:t>
            </a:r>
          </a:p>
          <a:p>
            <a:pPr marL="0" indent="0" algn="ctr">
              <a:buNone/>
            </a:pPr>
            <a:r>
              <a:rPr lang="en-AU" sz="2400" i="1" dirty="0" smtClean="0">
                <a:solidFill>
                  <a:srgbClr val="444444"/>
                </a:solidFill>
                <a:latin typeface="+mj-lt"/>
              </a:rPr>
              <a:t>W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=</a:t>
            </a:r>
            <a:r>
              <a:rPr lang="en-AU" sz="2400" i="1" dirty="0" err="1" smtClean="0">
                <a:solidFill>
                  <a:srgbClr val="444444"/>
                </a:solidFill>
                <a:latin typeface="+mj-lt"/>
              </a:rPr>
              <a:t>Fd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When a force is applied on an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angle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we use the formula:</a:t>
            </a:r>
          </a:p>
          <a:p>
            <a:pPr marL="0" indent="0" algn="ctr">
              <a:buNone/>
            </a:pPr>
            <a:r>
              <a:rPr lang="en-AU" sz="2400" i="1" dirty="0">
                <a:solidFill>
                  <a:srgbClr val="444444"/>
                </a:solidFill>
                <a:latin typeface="+mj-lt"/>
              </a:rPr>
              <a:t>W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=</a:t>
            </a:r>
            <a:r>
              <a:rPr lang="en-AU" sz="2400" i="1" dirty="0" err="1">
                <a:solidFill>
                  <a:srgbClr val="444444"/>
                </a:solidFill>
                <a:latin typeface="+mj-lt"/>
              </a:rPr>
              <a:t>Fd</a:t>
            </a:r>
            <a:r>
              <a:rPr lang="en-AU" sz="2400" dirty="0" err="1">
                <a:solidFill>
                  <a:srgbClr val="444444"/>
                </a:solidFill>
                <a:latin typeface="+mj-lt"/>
              </a:rPr>
              <a:t>cos</a:t>
            </a:r>
            <a:r>
              <a:rPr lang="en-AU" sz="2400" i="1" dirty="0" err="1">
                <a:solidFill>
                  <a:srgbClr val="444444"/>
                </a:solidFill>
                <a:latin typeface="+mj-lt"/>
              </a:rPr>
              <a:t>θ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2290" name="Picture 2" descr="https://www.educationperfect.com/media/content/Science/1545185216.093661g/1545185214603-1817162086498825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82" y="4019647"/>
            <a:ext cx="4619625" cy="265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156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Hooke’s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/>
            <a:r>
              <a:rPr lang="en-AU" sz="2800" dirty="0">
                <a:solidFill>
                  <a:srgbClr val="444444"/>
                </a:solidFill>
                <a:latin typeface="+mj-lt"/>
              </a:rPr>
              <a:t>Hooke's Law 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describes 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force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acting on a </a:t>
            </a:r>
            <a:r>
              <a:rPr lang="en-AU" sz="2800" b="1" dirty="0">
                <a:solidFill>
                  <a:srgbClr val="009900"/>
                </a:solidFill>
                <a:latin typeface="+mj-lt"/>
              </a:rPr>
              <a:t>spring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. This force changes based on </a:t>
            </a:r>
            <a:r>
              <a:rPr lang="en-AU" sz="2800" u="sng" dirty="0">
                <a:solidFill>
                  <a:srgbClr val="009900"/>
                </a:solidFill>
                <a:latin typeface="+mj-lt"/>
              </a:rPr>
              <a:t>displacement from the equilibrium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Force on a spring is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proportional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 the extension of the spring (</a:t>
            </a:r>
            <a:r>
              <a:rPr lang="en-AU" sz="2800" dirty="0" err="1">
                <a:solidFill>
                  <a:srgbClr val="444444"/>
                </a:solidFill>
                <a:latin typeface="+mj-lt"/>
              </a:rPr>
              <a:t>Δ</a:t>
            </a:r>
            <a:r>
              <a:rPr lang="en-AU" sz="2800" i="1" dirty="0" err="1">
                <a:solidFill>
                  <a:srgbClr val="444444"/>
                </a:solidFill>
                <a:latin typeface="+mj-lt"/>
              </a:rPr>
              <a:t>x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), but it is in 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opposite direction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 extension. This is represented by the negative sign in the formula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0" indent="0" algn="ctr">
              <a:buNone/>
            </a:pPr>
            <a:r>
              <a:rPr lang="en-AU" sz="2800" i="1" dirty="0" smtClean="0">
                <a:solidFill>
                  <a:srgbClr val="444444"/>
                </a:solidFill>
                <a:latin typeface="+mj-lt"/>
              </a:rPr>
              <a:t>F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=−</a:t>
            </a:r>
            <a:r>
              <a:rPr lang="en-AU" sz="2800" i="1" dirty="0">
                <a:solidFill>
                  <a:srgbClr val="444444"/>
                </a:solidFill>
                <a:latin typeface="+mj-lt"/>
              </a:rPr>
              <a:t>k</a:t>
            </a:r>
            <a:r>
              <a:rPr lang="el-GR" sz="2800" dirty="0">
                <a:solidFill>
                  <a:srgbClr val="444444"/>
                </a:solidFill>
                <a:latin typeface="+mj-lt"/>
              </a:rPr>
              <a:t>Δ</a:t>
            </a:r>
            <a:r>
              <a:rPr lang="en-AU" sz="2800" i="1" dirty="0" smtClean="0">
                <a:solidFill>
                  <a:srgbClr val="444444"/>
                </a:solidFill>
                <a:latin typeface="+mj-lt"/>
              </a:rPr>
              <a:t>x</a:t>
            </a:r>
          </a:p>
          <a:p>
            <a:pPr marL="0" indent="0">
              <a:buNone/>
            </a:pPr>
            <a:r>
              <a:rPr lang="en-AU" sz="2000" i="1" dirty="0">
                <a:solidFill>
                  <a:srgbClr val="444444"/>
                </a:solidFill>
                <a:latin typeface="+mj-lt"/>
              </a:rPr>
              <a:t/>
            </a:r>
            <a:br>
              <a:rPr lang="en-AU" sz="2000" i="1" dirty="0">
                <a:solidFill>
                  <a:srgbClr val="444444"/>
                </a:solidFill>
                <a:latin typeface="+mj-lt"/>
              </a:rPr>
            </a:br>
            <a:r>
              <a:rPr lang="en-AU" sz="2000" i="1" dirty="0">
                <a:solidFill>
                  <a:srgbClr val="444444"/>
                </a:solidFill>
                <a:latin typeface="+mj-lt"/>
              </a:rPr>
              <a:t>k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is the </a:t>
            </a:r>
            <a:r>
              <a:rPr lang="en-AU" sz="2000" dirty="0">
                <a:solidFill>
                  <a:srgbClr val="0000FF"/>
                </a:solidFill>
                <a:latin typeface="+mj-lt"/>
              </a:rPr>
              <a:t>proportionality constant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of the spring. It represents how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stiff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the spring is. It is also called the </a:t>
            </a:r>
            <a:r>
              <a:rPr lang="en-AU" sz="2000" dirty="0">
                <a:solidFill>
                  <a:srgbClr val="0000FF"/>
                </a:solidFill>
                <a:latin typeface="+mj-lt"/>
              </a:rPr>
              <a:t>spring constant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.</a:t>
            </a:r>
            <a:endParaRPr lang="en-A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0027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Power defined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968500"/>
                <a:ext cx="11029615" cy="4419600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AU" sz="2400" b="1" dirty="0" smtClean="0">
                    <a:solidFill>
                      <a:srgbClr val="00868B"/>
                    </a:solidFill>
                    <a:latin typeface="+mj-lt"/>
                  </a:rPr>
                  <a:t>Power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 is defined as the </a:t>
                </a:r>
                <a:r>
                  <a:rPr lang="en-AU" sz="2400" b="1" dirty="0">
                    <a:solidFill>
                      <a:srgbClr val="F30277"/>
                    </a:solidFill>
                    <a:latin typeface="+mj-lt"/>
                  </a:rPr>
                  <a:t>rate at which work is done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 or the </a:t>
                </a:r>
                <a:r>
                  <a:rPr lang="en-AU" sz="2400" b="1" dirty="0">
                    <a:solidFill>
                      <a:srgbClr val="CC0000"/>
                    </a:solidFill>
                    <a:latin typeface="+mj-lt"/>
                  </a:rPr>
                  <a:t>rate at which energy is transferred or transformed.</a:t>
                </a:r>
                <a:endParaRPr lang="en-AU" sz="2400" b="1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AU" sz="2400" dirty="0" smtClean="0">
                    <a:latin typeface="+mj-lt"/>
                  </a:rPr>
                  <a:t/>
                </a:r>
                <a:br>
                  <a:rPr lang="en-AU" sz="2400" dirty="0" smtClean="0">
                    <a:latin typeface="+mj-lt"/>
                  </a:rPr>
                </a:br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Power is calculated using the following equations:</a:t>
                </a:r>
              </a:p>
              <a:p>
                <a:pPr algn="ctr"/>
                <a:endParaRPr lang="en-AU" sz="2400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dirty="0" smtClean="0">
                          <a:solidFill>
                            <a:srgbClr val="444444"/>
                          </a:solidFill>
                          <a:latin typeface="+mj-lt"/>
                        </a:rPr>
                        <m:t>𝑃</m:t>
                      </m:r>
                      <m:r>
                        <a:rPr lang="en-AU" sz="2400" i="1" dirty="0" smtClean="0">
                          <a:solidFill>
                            <a:srgbClr val="444444"/>
                          </a:solidFill>
                          <a:latin typeface="+mj-lt"/>
                        </a:rPr>
                        <m:t>=</m:t>
                      </m:r>
                      <m:f>
                        <m:fPr>
                          <m:ctrlP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400" i="0" dirty="0" err="1">
                              <a:solidFill>
                                <a:srgbClr val="444444"/>
                              </a:solidFill>
                              <a:latin typeface="+mj-lt"/>
                            </a:rPr>
                            <m:t>Δ</m:t>
                          </m:r>
                          <m:r>
                            <a:rPr lang="en-AU" sz="2400" i="1" dirty="0" err="1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𝑊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sz="2400" dirty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Δ</m:t>
                          </m:r>
                          <m:r>
                            <a:rPr lang="en-AU" sz="2400" i="1" dirty="0" err="1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𝑡</m:t>
                          </m:r>
                        </m:den>
                      </m:f>
                      <m:r>
                        <a:rPr lang="en-AU" sz="2400" i="1" dirty="0">
                          <a:solidFill>
                            <a:srgbClr val="444444"/>
                          </a:solidFill>
                          <a:latin typeface="+mj-lt"/>
                        </a:rPr>
                        <m:t>​=</m:t>
                      </m:r>
                      <m:f>
                        <m:fPr>
                          <m:ctrlPr>
                            <a:rPr lang="en-AU" sz="2400" b="0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400" i="0" dirty="0" err="1">
                              <a:solidFill>
                                <a:srgbClr val="444444"/>
                              </a:solidFill>
                              <a:latin typeface="+mj-lt"/>
                            </a:rPr>
                            <m:t>Δ</m:t>
                          </m:r>
                          <m:r>
                            <a:rPr lang="en-AU" sz="2400" i="1" dirty="0" err="1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sz="2400" dirty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Δ</m:t>
                          </m:r>
                          <m:r>
                            <a:rPr lang="en-AU" sz="2400" i="1" dirty="0" err="1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𝑡</m:t>
                          </m:r>
                        </m:den>
                      </m:f>
                      <m:r>
                        <a:rPr lang="en-AU" sz="2400" i="1" dirty="0">
                          <a:solidFill>
                            <a:srgbClr val="444444"/>
                          </a:solidFill>
                          <a:latin typeface="+mj-lt"/>
                        </a:rPr>
                        <m:t>​</m:t>
                      </m:r>
                    </m:oMath>
                  </m:oMathPara>
                </a14:m>
                <a:endParaRPr lang="en-AU" sz="2400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</a:t>
                </a:r>
              </a:p>
              <a:p>
                <a:pPr marL="0" indent="0">
                  <a:buNone/>
                </a:pP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Where P is power, W is work, t is time and E is energy. The delta symbol Δ is used to represent a change in a value.</a:t>
                </a: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968500"/>
                <a:ext cx="11029615" cy="4419600"/>
              </a:xfrm>
              <a:blipFill>
                <a:blip r:embed="rId2"/>
                <a:stretch>
                  <a:fillRect l="-829" t="-24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286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Units of Power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7057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The SI unit for power is W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(Watts</a:t>
            </a:r>
            <a:r>
              <a:rPr lang="en-AU" sz="2400" b="1" dirty="0" smtClean="0">
                <a:solidFill>
                  <a:srgbClr val="00868B"/>
                </a:solidFill>
                <a:latin typeface="+mj-lt"/>
              </a:rPr>
              <a:t>).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000000"/>
                </a:solidFill>
                <a:latin typeface="+mj-lt"/>
              </a:rPr>
              <a:t>One watt is equal to one </a:t>
            </a:r>
            <a:r>
              <a:rPr lang="en-AU" sz="2400" b="1" dirty="0">
                <a:solidFill>
                  <a:srgbClr val="000000"/>
                </a:solidFill>
                <a:latin typeface="+mj-lt"/>
              </a:rPr>
              <a:t>Joule per second</a:t>
            </a:r>
            <a:r>
              <a:rPr lang="en-AU" sz="2400" dirty="0">
                <a:solidFill>
                  <a:srgbClr val="000000"/>
                </a:solidFill>
                <a:latin typeface="+mj-lt"/>
              </a:rPr>
              <a:t> (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Js</a:t>
            </a:r>
            <a:r>
              <a:rPr lang="en-AU" sz="2400" baseline="30000" dirty="0">
                <a:solidFill>
                  <a:srgbClr val="444444"/>
                </a:solidFill>
                <a:latin typeface="+mj-lt"/>
              </a:rPr>
              <a:t>−1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 or one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Newton-metre per second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(Nms</a:t>
            </a:r>
            <a:r>
              <a:rPr lang="en-AU" sz="2400" baseline="30000" dirty="0">
                <a:solidFill>
                  <a:srgbClr val="444444"/>
                </a:solidFill>
                <a:latin typeface="+mj-lt"/>
              </a:rPr>
              <a:t>−1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).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Our homes use massive amounts of power, so we often use large units to measure these.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3886200"/>
            <a:ext cx="4878388" cy="160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92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Vector addition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312004"/>
          </a:xfrm>
        </p:spPr>
        <p:txBody>
          <a:bodyPr/>
          <a:lstStyle/>
          <a:p>
            <a:r>
              <a:rPr lang="en-AU" sz="3200" dirty="0">
                <a:solidFill>
                  <a:srgbClr val="444444"/>
                </a:solidFill>
                <a:latin typeface="+mj-lt"/>
              </a:rPr>
              <a:t>Adding two vectors together yields another vector, with a </a:t>
            </a:r>
            <a:r>
              <a:rPr lang="en-AU" sz="3200" b="1" dirty="0">
                <a:solidFill>
                  <a:srgbClr val="00B6EE"/>
                </a:solidFill>
                <a:latin typeface="+mj-lt"/>
              </a:rPr>
              <a:t>size and direction</a:t>
            </a:r>
            <a:r>
              <a:rPr lang="en-AU" sz="3200" dirty="0">
                <a:solidFill>
                  <a:srgbClr val="444444"/>
                </a:solidFill>
                <a:latin typeface="+mj-lt"/>
              </a:rPr>
              <a:t> of its own.</a:t>
            </a:r>
            <a:endParaRPr lang="en-AU" dirty="0">
              <a:latin typeface="+mj-lt"/>
            </a:endParaRPr>
          </a:p>
        </p:txBody>
      </p:sp>
      <p:pic>
        <p:nvPicPr>
          <p:cNvPr id="4098" name="Picture 2" descr="https://www.educationperfect.com/media/content/Science/1532306811.674331g/1532306812219-447385814065167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3492502"/>
            <a:ext cx="5663464" cy="26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804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04297"/>
            <a:ext cx="11029615" cy="27852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power output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of a car's engine is one of the factors which determines the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top speed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of the car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In order to keep the car travelling at a constant speed, the engine must convert energy stored in the fuel to other 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forms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of energy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Air resistance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increases as the car goes faster, decreasing the energy of the car as it does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work.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This means that as the car goes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faster,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 power needed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increases.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b="1" dirty="0">
                <a:solidFill>
                  <a:srgbClr val="444444"/>
                </a:solidFill>
                <a:latin typeface="KaTeX_Main"/>
              </a:rPr>
              <a:t>P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   =   </a:t>
            </a:r>
            <a:r>
              <a:rPr lang="en-AU" b="1" dirty="0" err="1">
                <a:solidFill>
                  <a:srgbClr val="444444"/>
                </a:solidFill>
                <a:latin typeface="KaTeX_Main"/>
              </a:rPr>
              <a:t>Fv</a:t>
            </a:r>
            <a:endParaRPr lang="en-AU" dirty="0"/>
          </a:p>
        </p:txBody>
      </p:sp>
      <p:pic>
        <p:nvPicPr>
          <p:cNvPr id="4" name="1510019936.09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700" y="4521199"/>
            <a:ext cx="29337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Momentum &amp; Conservation of Energy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3314" name="Picture 2" descr="https://www.educationperfect.com/media/content/Science/1507595412.190511f/1507595417580-236437348708731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475" y="1346200"/>
            <a:ext cx="5486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2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Intentions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1028700" y="2149019"/>
            <a:ext cx="10134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•	Define the term impulse.</a:t>
            </a:r>
          </a:p>
          <a:p>
            <a:r>
              <a:rPr lang="en-AU" sz="2400" dirty="0"/>
              <a:t>•	Solve problems involving momentum and impulse.</a:t>
            </a:r>
          </a:p>
          <a:p>
            <a:r>
              <a:rPr lang="en-AU" sz="2400" dirty="0"/>
              <a:t>•	Determine and interpret the area under a force-time graph.</a:t>
            </a:r>
          </a:p>
          <a:p>
            <a:r>
              <a:rPr lang="en-AU" sz="2400" dirty="0"/>
              <a:t>•	Define the term impulse.</a:t>
            </a:r>
          </a:p>
          <a:p>
            <a:r>
              <a:rPr lang="en-AU" sz="2400" dirty="0"/>
              <a:t>•	Solve problems involving momentum and impulse.</a:t>
            </a:r>
          </a:p>
          <a:p>
            <a:r>
              <a:rPr lang="en-AU" sz="2400" dirty="0"/>
              <a:t>•	Determine and interpret the area under a force-time graph</a:t>
            </a:r>
            <a:r>
              <a:rPr lang="en-AU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the terms elastic collision and inelastic collision.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Compare elastic and inelastic collisions.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Solve problems involving elastic collisions and inelastic collisions.</a:t>
            </a:r>
          </a:p>
          <a:p>
            <a:r>
              <a:rPr lang="en-AU" sz="2400" dirty="0" smtClean="0"/>
              <a:t>•</a:t>
            </a:r>
            <a:r>
              <a:rPr lang="en-AU" sz="2400" dirty="0"/>
              <a:t>	Explain how the following car safety systems use the laws of physics to </a:t>
            </a:r>
            <a:r>
              <a:rPr lang="en-AU" sz="2400" dirty="0" smtClean="0"/>
              <a:t> protect </a:t>
            </a:r>
            <a:r>
              <a:rPr lang="en-AU" sz="2400" dirty="0"/>
              <a:t>passengers during car crashes</a:t>
            </a:r>
          </a:p>
        </p:txBody>
      </p:sp>
    </p:spTree>
    <p:extLst>
      <p:ext uri="{BB962C8B-B14F-4D97-AF65-F5344CB8AC3E}">
        <p14:creationId xmlns:p14="http://schemas.microsoft.com/office/powerpoint/2010/main" val="29968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Impulse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642204"/>
          </a:xfrm>
        </p:spPr>
        <p:txBody>
          <a:bodyPr>
            <a:normAutofit lnSpcReduction="10000"/>
          </a:bodyPr>
          <a:lstStyle/>
          <a:p>
            <a:pPr algn="ctr"/>
            <a:r>
              <a:rPr lang="en-AU" sz="2400" b="1" dirty="0">
                <a:solidFill>
                  <a:srgbClr val="F30277"/>
                </a:solidFill>
                <a:latin typeface="+mj-lt"/>
              </a:rPr>
              <a:t>Impulse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defined as the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change in momentum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of an object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It equals the product of a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 the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time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interval over which the force acts. If you graph the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applied over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time,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area under the graph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the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impulse.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5362" name="Picture 2" descr="https://www.educationperfect.com/media/content/Science/1435012991.550741g/1435012979577-68703384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3392488"/>
            <a:ext cx="52768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874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Impulse from graph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9691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444444"/>
                </a:solidFill>
                <a:latin typeface="+mj-lt"/>
              </a:rPr>
              <a:t>For example, calculate the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impulse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of an object from the following force-time graph.</a:t>
            </a:r>
          </a:p>
          <a:p>
            <a:endParaRPr lang="en-AU" dirty="0"/>
          </a:p>
        </p:txBody>
      </p:sp>
      <p:pic>
        <p:nvPicPr>
          <p:cNvPr id="16386" name="Picture 2" descr="https://www.educationperfect.com/media/content/Science/1544665732.692651g/1544665732150-1167751327537092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2952147"/>
            <a:ext cx="4902200" cy="32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0366" y="6218238"/>
            <a:ext cx="559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i="1" dirty="0">
                <a:solidFill>
                  <a:srgbClr val="444444"/>
                </a:solidFill>
                <a:latin typeface="Arial" panose="020B0604020202020204" pitchFamily="34" charset="0"/>
              </a:rPr>
              <a:t>Remember, the </a:t>
            </a:r>
            <a:r>
              <a:rPr lang="en-AU" b="1" i="1" dirty="0">
                <a:solidFill>
                  <a:srgbClr val="F30277"/>
                </a:solidFill>
                <a:latin typeface="Arial" panose="020B0604020202020204" pitchFamily="34" charset="0"/>
              </a:rPr>
              <a:t>impulse</a:t>
            </a:r>
            <a:r>
              <a:rPr lang="en-AU" i="1" dirty="0">
                <a:solidFill>
                  <a:srgbClr val="444444"/>
                </a:solidFill>
                <a:latin typeface="Arial" panose="020B0604020202020204" pitchFamily="34" charset="0"/>
              </a:rPr>
              <a:t> is the area under the graph.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19958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9945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444444"/>
                </a:solidFill>
                <a:latin typeface="+mj-lt"/>
              </a:rPr>
              <a:t>First divide the area under the graph into simple shapes, then work out the area.</a:t>
            </a:r>
          </a:p>
          <a:p>
            <a:endParaRPr lang="en-AU" dirty="0"/>
          </a:p>
        </p:txBody>
      </p:sp>
      <p:pic>
        <p:nvPicPr>
          <p:cNvPr id="17410" name="Picture 2" descr="https://www.educationperfect.com/media/content/Science/1544666264.077921g/1544666263684-1167751327537092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944813"/>
            <a:ext cx="5803900" cy="386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46800" y="37571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b="1" dirty="0">
                <a:solidFill>
                  <a:srgbClr val="F30277"/>
                </a:solidFill>
                <a:latin typeface="Arial" panose="020B0604020202020204" pitchFamily="34" charset="0"/>
              </a:rPr>
              <a:t>Impulse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= area under graph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dirty="0">
                <a:solidFill>
                  <a:srgbClr val="F30277"/>
                </a:solidFill>
                <a:latin typeface="Arial" panose="020B0604020202020204" pitchFamily="34" charset="0"/>
              </a:rPr>
              <a:t>Impulse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= 240 + 180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dirty="0">
                <a:solidFill>
                  <a:srgbClr val="F30277"/>
                </a:solidFill>
                <a:latin typeface="Arial" panose="020B0604020202020204" pitchFamily="34" charset="0"/>
              </a:rPr>
              <a:t>Impulse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= 420 Ns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65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Impulse formula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5947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444444"/>
                </a:solidFill>
                <a:latin typeface="+mj-lt"/>
              </a:rPr>
              <a:t>An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impulse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is a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force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applied over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time</a:t>
            </a:r>
            <a:r>
              <a:rPr lang="en-AU" sz="2800" b="1" dirty="0" smtClean="0">
                <a:solidFill>
                  <a:srgbClr val="64B131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It acts in the </a:t>
            </a:r>
            <a:r>
              <a:rPr lang="en-AU" sz="2800" u="sng" dirty="0">
                <a:solidFill>
                  <a:srgbClr val="444444"/>
                </a:solidFill>
                <a:latin typeface="+mj-lt"/>
              </a:rPr>
              <a:t>same direction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as the force, so is a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vector</a:t>
            </a:r>
            <a:r>
              <a:rPr lang="en-AU" sz="2800" b="1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marL="0" indent="0" algn="ctr">
              <a:buNone/>
            </a:pPr>
            <a:r>
              <a:rPr lang="en-AU" sz="2800" b="1" dirty="0" smtClean="0">
                <a:solidFill>
                  <a:srgbClr val="444444"/>
                </a:solidFill>
                <a:latin typeface="+mj-lt"/>
              </a:rPr>
              <a:t>I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=</a:t>
            </a:r>
            <a:r>
              <a:rPr lang="en-AU" sz="2800" b="1" dirty="0" err="1" smtClean="0">
                <a:solidFill>
                  <a:srgbClr val="444444"/>
                </a:solidFill>
                <a:latin typeface="+mj-lt"/>
              </a:rPr>
              <a:t>F</a:t>
            </a:r>
            <a:r>
              <a:rPr lang="en-AU" sz="2800" dirty="0" err="1" smtClean="0">
                <a:solidFill>
                  <a:srgbClr val="444444"/>
                </a:solidFill>
                <a:latin typeface="+mj-lt"/>
              </a:rPr>
              <a:t>×</a:t>
            </a:r>
            <a:r>
              <a:rPr lang="en-AU" sz="2800" b="1" dirty="0" err="1" smtClean="0">
                <a:solidFill>
                  <a:srgbClr val="444444"/>
                </a:solidFill>
                <a:latin typeface="+mj-lt"/>
              </a:rPr>
              <a:t>Δt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unit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of impulse is the </a:t>
            </a:r>
            <a:r>
              <a:rPr lang="en-AU" sz="2800" b="1" dirty="0">
                <a:solidFill>
                  <a:srgbClr val="571A98"/>
                </a:solidFill>
                <a:latin typeface="+mj-lt"/>
              </a:rPr>
              <a:t>newton-second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(Ns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).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</p:txBody>
      </p:sp>
      <p:pic>
        <p:nvPicPr>
          <p:cNvPr id="18434" name="Picture 2" descr="https://www.educationperfect.com/media/content/Science/1435012645.113061g/1435012632992-68703384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807" y="4533900"/>
            <a:ext cx="38100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075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Impulse and Momentum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302604"/>
          </a:xfrm>
        </p:spPr>
        <p:txBody>
          <a:bodyPr/>
          <a:lstStyle/>
          <a:p>
            <a:pPr algn="ctr"/>
            <a:r>
              <a:rPr lang="en-AU" sz="2400" b="1" dirty="0">
                <a:solidFill>
                  <a:srgbClr val="F30277"/>
                </a:solidFill>
                <a:latin typeface="+mj-lt"/>
              </a:rPr>
              <a:t>Impulse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acting on a mass is equal to the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change in momentum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of the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mass</a:t>
            </a:r>
            <a:r>
              <a:rPr lang="en-AU" sz="2400" b="1" dirty="0" smtClean="0">
                <a:solidFill>
                  <a:srgbClr val="0066CC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marL="0" indent="0" algn="ctr">
              <a:buNone/>
            </a:pP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I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=</a:t>
            </a:r>
            <a:r>
              <a:rPr lang="en-AU" sz="2400" b="1" dirty="0" err="1" smtClean="0">
                <a:solidFill>
                  <a:srgbClr val="444444"/>
                </a:solidFill>
                <a:latin typeface="+mj-lt"/>
              </a:rPr>
              <a:t>Δp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We can double check this idea by looking at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units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impulse and momentum.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337" y="4240212"/>
            <a:ext cx="4068763" cy="200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75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Momentum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350104"/>
          </a:xfrm>
        </p:spPr>
        <p:txBody>
          <a:bodyPr>
            <a:normAutofit lnSpcReduction="10000"/>
          </a:bodyPr>
          <a:lstStyle/>
          <a:p>
            <a:pPr algn="ctr"/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In 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physics,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momentum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refers to a property of moving bodies.</a:t>
            </a:r>
          </a:p>
          <a:p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It 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is the tendency for a moving object to keep moving in the same direction.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 object with lots of momentum is hard to stop!</a:t>
            </a:r>
          </a:p>
          <a:p>
            <a:endParaRPr lang="en-AU" dirty="0"/>
          </a:p>
        </p:txBody>
      </p:sp>
      <p:pic>
        <p:nvPicPr>
          <p:cNvPr id="4" name="1509326574.225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8999" y="3830041"/>
            <a:ext cx="3937000" cy="2263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00800" y="4089398"/>
            <a:ext cx="4356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 smtClean="0">
                <a:solidFill>
                  <a:srgbClr val="00868B"/>
                </a:solidFill>
                <a:latin typeface="Arial" panose="020B0604020202020204" pitchFamily="34" charset="0"/>
              </a:rPr>
              <a:t>Momentum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is a </a:t>
            </a:r>
            <a:r>
              <a:rPr lang="en-AU" b="1" dirty="0">
                <a:solidFill>
                  <a:srgbClr val="F30277"/>
                </a:solidFill>
                <a:latin typeface="Arial" panose="020B0604020202020204" pitchFamily="34" charset="0"/>
              </a:rPr>
              <a:t>vector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quantity.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This means it has 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direction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as well as 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magnitude</a:t>
            </a:r>
            <a:r>
              <a:rPr lang="en-AU" b="1" dirty="0" smtClean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Momentum formula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5566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00868B"/>
                </a:solidFill>
                <a:latin typeface="+mj-lt"/>
              </a:rPr>
              <a:t>Momentum (p)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the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mass (m)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of an object multiplied by its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velocity (v),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as shown by the formula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: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p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  =  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mv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</a:t>
            </a:r>
          </a:p>
          <a:p>
            <a:pPr marL="0" indent="0" algn="ctr">
              <a:buNone/>
            </a:pP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Objects that are very massive or moving very fast have a large momentum.</a:t>
            </a:r>
          </a:p>
          <a:p>
            <a:endParaRPr lang="en-AU" dirty="0"/>
          </a:p>
        </p:txBody>
      </p:sp>
      <p:pic>
        <p:nvPicPr>
          <p:cNvPr id="4" name="1509325063.957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9200" y="4344391"/>
            <a:ext cx="44196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5279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Vectors are added by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connecting the arrowhead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of one vector to the tail of a second vector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 sum of the two vectors is the distance and direction from the </a:t>
            </a:r>
            <a:r>
              <a:rPr lang="en-AU" sz="2400" b="1" dirty="0">
                <a:solidFill>
                  <a:srgbClr val="FB6611"/>
                </a:solidFill>
                <a:latin typeface="+mj-lt"/>
              </a:rPr>
              <a:t>tail of the first,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the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tip of the second: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5122" name="Picture 2" descr="https://www.educationperfect.com/media/content/Science/1532465625.54481g/1532465624984-363565236089052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5" y="3708401"/>
            <a:ext cx="38671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4122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Conservation of momentum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977297"/>
            <a:ext cx="11029615" cy="2772504"/>
          </a:xfrm>
        </p:spPr>
        <p:txBody>
          <a:bodyPr/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But when we consider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multiple objects,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with only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internal forces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between them, we find something interesting. The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total momentum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those objects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stays the same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no matter what they do to each other. This is the idea of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conservation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00868B"/>
                </a:solidFill>
                <a:latin typeface="+mj-lt"/>
              </a:rPr>
              <a:t>Conservation of momentum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tells us that the total momentum of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system,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which could contain an infinite number of objects, is always the same, so long as there is no external force acting.</a:t>
            </a:r>
          </a:p>
          <a:p>
            <a:endParaRPr lang="en-AU" dirty="0"/>
          </a:p>
        </p:txBody>
      </p:sp>
      <p:pic>
        <p:nvPicPr>
          <p:cNvPr id="4" name="1544658482.074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6500" y="4076700"/>
            <a:ext cx="456427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7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Collision calculations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7"/>
            <a:ext cx="10734508" cy="2493104"/>
          </a:xfrm>
        </p:spPr>
        <p:txBody>
          <a:bodyPr>
            <a:normAutofit lnSpcReduction="10000"/>
          </a:bodyPr>
          <a:lstStyle/>
          <a:p>
            <a:pPr algn="ctr"/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When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two objects collide, the total momentum is conserved.</a:t>
            </a:r>
          </a:p>
          <a:p>
            <a:pPr algn="ctr"/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400" b="1" dirty="0">
                <a:solidFill>
                  <a:srgbClr val="444444"/>
                </a:solidFill>
                <a:latin typeface="+mj-lt"/>
              </a:rPr>
              <a:t>Total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momentum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before 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=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total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momentum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after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400" dirty="0" err="1">
                <a:solidFill>
                  <a:srgbClr val="444444"/>
                </a:solidFill>
                <a:latin typeface="+mj-lt"/>
              </a:rPr>
              <a:t>Σ</a:t>
            </a:r>
            <a:r>
              <a:rPr lang="en-AU" sz="2400" i="1" dirty="0" err="1">
                <a:solidFill>
                  <a:srgbClr val="444444"/>
                </a:solidFill>
                <a:latin typeface="+mj-lt"/>
              </a:rPr>
              <a:t>pi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​=</a:t>
            </a:r>
            <a:r>
              <a:rPr lang="en-AU" sz="2400" dirty="0" err="1">
                <a:solidFill>
                  <a:srgbClr val="444444"/>
                </a:solidFill>
                <a:latin typeface="+mj-lt"/>
              </a:rPr>
              <a:t>Σ</a:t>
            </a:r>
            <a:r>
              <a:rPr lang="en-AU" sz="2400" i="1" dirty="0" err="1">
                <a:solidFill>
                  <a:srgbClr val="444444"/>
                </a:solidFill>
                <a:latin typeface="+mj-lt"/>
              </a:rPr>
              <a:t>pf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​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algn="ctr"/>
            <a:r>
              <a:rPr lang="en-AU" sz="2400" b="1" dirty="0">
                <a:solidFill>
                  <a:srgbClr val="00868B"/>
                </a:solidFill>
                <a:latin typeface="+mj-lt"/>
              </a:rPr>
              <a:t>Momentum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calculated as the product of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mass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×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velocity.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09321957.25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4673601"/>
            <a:ext cx="4493294" cy="19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175603"/>
          </a:xfrm>
        </p:spPr>
        <p:txBody>
          <a:bodyPr/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444444"/>
                </a:solidFill>
                <a:latin typeface="+mj-lt"/>
              </a:rPr>
              <a:t>If </a:t>
            </a:r>
            <a:r>
              <a:rPr lang="en-AU" sz="2800" b="1" dirty="0">
                <a:solidFill>
                  <a:srgbClr val="00868B"/>
                </a:solidFill>
                <a:latin typeface="+mj-lt"/>
              </a:rPr>
              <a:t>momentum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is conserved when two objects collide, it can be used to calculate the final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velocity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after a collision.</a:t>
            </a:r>
          </a:p>
          <a:p>
            <a:pPr marL="0" indent="0" algn="ctr">
              <a:buNone/>
            </a:pP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65360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Elastic collision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837597"/>
            <a:ext cx="11029615" cy="24423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An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elastic collision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defined as a collision in which both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momentum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kinetic energy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are conserved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444444"/>
                </a:solidFill>
                <a:latin typeface="+mj-lt"/>
              </a:rPr>
              <a:t>For example, collisions 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ideal gases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approach perfect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elastic collisions.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Also, some large-scale interactions such as the slingshot gravitational interactions between satellites and planets are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elastic.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20482" name="Picture 2" descr="https://www.educationperfect.com/media/content/Science/1544659379.228311g/1544659378866-1167751327537092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3584575"/>
            <a:ext cx="4606925" cy="31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0731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Inelastic collision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An </a:t>
            </a:r>
            <a:r>
              <a:rPr lang="en-AU" b="1" dirty="0">
                <a:solidFill>
                  <a:srgbClr val="0066CC"/>
                </a:solidFill>
                <a:latin typeface="Arial" panose="020B0604020202020204" pitchFamily="34" charset="0"/>
              </a:rPr>
              <a:t>inelastic collision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is defined as a collision in which </a:t>
            </a:r>
            <a:r>
              <a:rPr lang="en-AU" b="1" dirty="0">
                <a:solidFill>
                  <a:srgbClr val="F30277"/>
                </a:solidFill>
                <a:latin typeface="Arial" panose="020B0604020202020204" pitchFamily="34" charset="0"/>
              </a:rPr>
              <a:t>kinetic energy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is </a:t>
            </a:r>
            <a:r>
              <a:rPr lang="en-AU" b="1" u="sng" dirty="0">
                <a:solidFill>
                  <a:srgbClr val="444444"/>
                </a:solidFill>
                <a:latin typeface="Arial" panose="020B0604020202020204" pitchFamily="34" charset="0"/>
              </a:rPr>
              <a:t>not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conserved.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In a </a:t>
            </a:r>
            <a:r>
              <a:rPr lang="en-AU" b="1" dirty="0">
                <a:solidFill>
                  <a:srgbClr val="0066CC"/>
                </a:solidFill>
                <a:latin typeface="Arial" panose="020B0604020202020204" pitchFamily="34" charset="0"/>
              </a:rPr>
              <a:t>perfect inelastic collision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, the two bodies join together to form a single body after the collision. Whilst </a:t>
            </a:r>
            <a:r>
              <a:rPr lang="en-AU" b="1" dirty="0">
                <a:solidFill>
                  <a:srgbClr val="00868B"/>
                </a:solidFill>
                <a:latin typeface="Arial" panose="020B0604020202020204" pitchFamily="34" charset="0"/>
              </a:rPr>
              <a:t>momentum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conserved, the </a:t>
            </a:r>
            <a:r>
              <a:rPr lang="en-AU" b="1" dirty="0">
                <a:solidFill>
                  <a:srgbClr val="F30277"/>
                </a:solidFill>
                <a:latin typeface="Arial" panose="020B0604020202020204" pitchFamily="34" charset="0"/>
              </a:rPr>
              <a:t>kinetic energy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not, as some is lost to other forms of energy such as heat and sound.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69896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Inelastic collision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93" y="2053497"/>
            <a:ext cx="11029615" cy="24423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An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inelastic collision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defined as a collision in which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kinetic energy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 </a:t>
            </a:r>
            <a:r>
              <a:rPr lang="en-AU" sz="2400" b="1" u="sng" dirty="0">
                <a:solidFill>
                  <a:srgbClr val="444444"/>
                </a:solidFill>
                <a:latin typeface="+mj-lt"/>
              </a:rPr>
              <a:t>not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conserved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In a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perfect inelastic collision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, the two bodies join together to form a single body after the collision. Whilst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momentum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conserved, the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kinetic energy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not, as some is lost to other forms of energy such as heat and sound.</a:t>
            </a:r>
          </a:p>
          <a:p>
            <a:endParaRPr lang="en-AU" dirty="0"/>
          </a:p>
        </p:txBody>
      </p:sp>
      <p:pic>
        <p:nvPicPr>
          <p:cNvPr id="21506" name="Picture 2" descr="https://www.educationperfect.com/media/content/Science/1444956378.011431g/1444956378896-387657045525060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99" y="4581016"/>
            <a:ext cx="3521075" cy="161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664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M2xnGcaaAi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792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seatbelts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3102704"/>
          </a:xfrm>
        </p:spPr>
        <p:txBody>
          <a:bodyPr>
            <a:normAutofit fontScale="92500" lnSpcReduction="20000"/>
          </a:bodyPr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Seatbelts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control </a:t>
            </a:r>
            <a:r>
              <a:rPr lang="en-AU" sz="2400" u="sng" dirty="0">
                <a:solidFill>
                  <a:srgbClr val="444444"/>
                </a:solidFill>
                <a:latin typeface="+mj-lt"/>
              </a:rPr>
              <a:t>distribution of 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 a collision. Wearing a seatbelt means that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force from the collision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applied to the </a:t>
            </a:r>
            <a:r>
              <a:rPr lang="en-AU" sz="2400" b="1" dirty="0">
                <a:solidFill>
                  <a:srgbClr val="0000FF"/>
                </a:solidFill>
                <a:latin typeface="+mj-lt"/>
              </a:rPr>
              <a:t>chest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0000FF"/>
                </a:solidFill>
                <a:latin typeface="+mj-lt"/>
              </a:rPr>
              <a:t>hips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passenger, which are much stronger than the abdomen and other body parts. This reduces the injury that people experience from car crashes.</a:t>
            </a:r>
          </a:p>
          <a:p>
            <a:pPr marL="0" indent="0">
              <a:buNone/>
            </a:pP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Seatbelts have another benefit. They essentially bind the passenger and car together, ensuring that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passenger moves with the car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 This means that the passenger will not fly through the </a:t>
            </a:r>
            <a:r>
              <a:rPr lang="en-AU" sz="2400" b="1" dirty="0">
                <a:solidFill>
                  <a:srgbClr val="009900"/>
                </a:solidFill>
                <a:latin typeface="+mj-lt"/>
              </a:rPr>
              <a:t>windscreen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, or strike the </a:t>
            </a:r>
            <a:r>
              <a:rPr lang="en-AU" sz="2400" b="1" dirty="0">
                <a:solidFill>
                  <a:srgbClr val="009900"/>
                </a:solidFill>
                <a:latin typeface="+mj-lt"/>
              </a:rPr>
              <a:t>dashboard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 This dramatically increases the chances of surviving a crash.</a:t>
            </a:r>
          </a:p>
          <a:p>
            <a:endParaRPr lang="en-AU" dirty="0"/>
          </a:p>
        </p:txBody>
      </p:sp>
      <p:pic>
        <p:nvPicPr>
          <p:cNvPr id="22530" name="Picture 2" descr="https://www.educationperfect.com/media/content/Science/1422506078.649291g/1422506071404-33979781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4611092"/>
            <a:ext cx="3760238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59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Airbags and Crumple zones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862997"/>
            <a:ext cx="11029615" cy="2645504"/>
          </a:xfrm>
        </p:spPr>
        <p:txBody>
          <a:bodyPr/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crumple zone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an area around the passenger which is </a:t>
            </a:r>
            <a:r>
              <a:rPr lang="en-AU" sz="2400" u="sng" dirty="0">
                <a:solidFill>
                  <a:srgbClr val="444444"/>
                </a:solidFill>
                <a:latin typeface="+mj-lt"/>
              </a:rPr>
              <a:t>designed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 crumple in a </a:t>
            </a:r>
            <a:r>
              <a:rPr lang="en-AU" sz="2400" b="1" dirty="0">
                <a:solidFill>
                  <a:srgbClr val="009900"/>
                </a:solidFill>
                <a:latin typeface="+mj-lt"/>
              </a:rPr>
              <a:t>collision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 This increases the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time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interval which the change in momentum lasts for, resulting in </a:t>
            </a:r>
            <a:r>
              <a:rPr lang="en-AU" sz="2400" b="1" dirty="0">
                <a:solidFill>
                  <a:srgbClr val="009900"/>
                </a:solidFill>
                <a:latin typeface="+mj-lt"/>
              </a:rPr>
              <a:t>less 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acting on the passengers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Airbags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increase the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time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which the force acts on the passenger for. This also results in </a:t>
            </a:r>
            <a:r>
              <a:rPr lang="en-AU" sz="2400" b="1" dirty="0">
                <a:solidFill>
                  <a:srgbClr val="0000FF"/>
                </a:solidFill>
                <a:latin typeface="+mj-lt"/>
              </a:rPr>
              <a:t>less force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being applied to the passenger. They also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spread out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 force, so that it is not concentrated on a small area.</a:t>
            </a:r>
          </a:p>
          <a:p>
            <a:endParaRPr lang="en-AU" dirty="0"/>
          </a:p>
        </p:txBody>
      </p:sp>
      <p:pic>
        <p:nvPicPr>
          <p:cNvPr id="23554" name="Picture 2" descr="https://www.educationperfect.com/media/content/Science/1422589796.541871g/1422589784101-890987513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5" y="4324349"/>
            <a:ext cx="3800475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487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692</TotalTime>
  <Words>751</Words>
  <Application>Microsoft Office PowerPoint</Application>
  <PresentationFormat>Widescreen</PresentationFormat>
  <Paragraphs>389</Paragraphs>
  <Slides>98</Slides>
  <Notes>0</Notes>
  <HiddenSlides>0</HiddenSlides>
  <MMClips>32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Arial</vt:lpstr>
      <vt:lpstr>Cambria Math</vt:lpstr>
      <vt:lpstr>Corbel</vt:lpstr>
      <vt:lpstr>Gill Sans MT</vt:lpstr>
      <vt:lpstr>KaTeX_Main</vt:lpstr>
      <vt:lpstr>KaTeX_Math</vt:lpstr>
      <vt:lpstr>Wingdings 2</vt:lpstr>
      <vt:lpstr>Dividend</vt:lpstr>
      <vt:lpstr>Linear motion and force</vt:lpstr>
      <vt:lpstr>Vectors &amp; Uniform Motion</vt:lpstr>
      <vt:lpstr>Learning Intentions</vt:lpstr>
      <vt:lpstr>Vectors and scalars defined</vt:lpstr>
      <vt:lpstr>Examples of scalars and vectors</vt:lpstr>
      <vt:lpstr>Representing vectors</vt:lpstr>
      <vt:lpstr>Scalar addition</vt:lpstr>
      <vt:lpstr>Vector addition</vt:lpstr>
      <vt:lpstr>PowerPoint Presentation</vt:lpstr>
      <vt:lpstr>PowerPoint Presentation</vt:lpstr>
      <vt:lpstr>PowerPoint Presentation</vt:lpstr>
      <vt:lpstr>What about the direction?</vt:lpstr>
      <vt:lpstr>PowerPoint Presentation</vt:lpstr>
      <vt:lpstr>Distance</vt:lpstr>
      <vt:lpstr>Calculating Total Distance</vt:lpstr>
      <vt:lpstr>Units of distance</vt:lpstr>
      <vt:lpstr>Displacement</vt:lpstr>
      <vt:lpstr>Displacement defined</vt:lpstr>
      <vt:lpstr>Displacement is a vector</vt:lpstr>
      <vt:lpstr>PowerPoint Presentation</vt:lpstr>
      <vt:lpstr>Speed</vt:lpstr>
      <vt:lpstr>Speed defined</vt:lpstr>
      <vt:lpstr>Speed formula</vt:lpstr>
      <vt:lpstr>Speed vs velocity</vt:lpstr>
      <vt:lpstr>PowerPoint Presentation</vt:lpstr>
      <vt:lpstr>Acceleration equations</vt:lpstr>
      <vt:lpstr>PowerPoint Presentation</vt:lpstr>
      <vt:lpstr>Acceleration</vt:lpstr>
      <vt:lpstr>Negative Acceleration</vt:lpstr>
      <vt:lpstr>Units of acceleration</vt:lpstr>
      <vt:lpstr>Kinematic equations</vt:lpstr>
      <vt:lpstr>PowerPoint Presentation</vt:lpstr>
      <vt:lpstr>Using Kinematic equations</vt:lpstr>
      <vt:lpstr>Newton’s Laws</vt:lpstr>
      <vt:lpstr>Learning Intentions</vt:lpstr>
      <vt:lpstr>Types of forces</vt:lpstr>
      <vt:lpstr>Free Body Diagrams</vt:lpstr>
      <vt:lpstr>Forces in multiple dimensions</vt:lpstr>
      <vt:lpstr>Contact forces</vt:lpstr>
      <vt:lpstr>Examples of contact forces</vt:lpstr>
      <vt:lpstr>Non-contact forces</vt:lpstr>
      <vt:lpstr>PowerPoint Presentation</vt:lpstr>
      <vt:lpstr>Gravity</vt:lpstr>
      <vt:lpstr>Big Masses and gravity</vt:lpstr>
      <vt:lpstr>Mass and Weight</vt:lpstr>
      <vt:lpstr>PowerPoint Presentation</vt:lpstr>
      <vt:lpstr>How does mass affect weight?</vt:lpstr>
      <vt:lpstr>Newton’s first law</vt:lpstr>
      <vt:lpstr>PowerPoint Presentation</vt:lpstr>
      <vt:lpstr>PowerPoint Presentation</vt:lpstr>
      <vt:lpstr>Inertia</vt:lpstr>
      <vt:lpstr>What is inertia?</vt:lpstr>
      <vt:lpstr>Newton’s Second Law</vt:lpstr>
      <vt:lpstr>Newton’s second law equation</vt:lpstr>
      <vt:lpstr>Mass and Newton’s Second Law</vt:lpstr>
      <vt:lpstr>Newton’s third law</vt:lpstr>
      <vt:lpstr>PowerPoint Presentation</vt:lpstr>
      <vt:lpstr>PowerPoint Presentation</vt:lpstr>
      <vt:lpstr>Energy</vt:lpstr>
      <vt:lpstr>Learning Intentions</vt:lpstr>
      <vt:lpstr>What is Energy?</vt:lpstr>
      <vt:lpstr>Energy defined</vt:lpstr>
      <vt:lpstr>PowerPoint Presentation</vt:lpstr>
      <vt:lpstr>Types of Energy</vt:lpstr>
      <vt:lpstr>Kinetic energy</vt:lpstr>
      <vt:lpstr>Quick and Slow</vt:lpstr>
      <vt:lpstr>Potential energy</vt:lpstr>
      <vt:lpstr>Gravitational potential energy</vt:lpstr>
      <vt:lpstr>PowerPoint Presentation</vt:lpstr>
      <vt:lpstr>Kinetic energy formula</vt:lpstr>
      <vt:lpstr>Units of the kinetic formula</vt:lpstr>
      <vt:lpstr>Work</vt:lpstr>
      <vt:lpstr>Mechanical work</vt:lpstr>
      <vt:lpstr>Units of work</vt:lpstr>
      <vt:lpstr>Work equation</vt:lpstr>
      <vt:lpstr>Force on an angle - work</vt:lpstr>
      <vt:lpstr>Hooke’s Law</vt:lpstr>
      <vt:lpstr>Power defined</vt:lpstr>
      <vt:lpstr>Units of Power</vt:lpstr>
      <vt:lpstr>PowerPoint Presentation</vt:lpstr>
      <vt:lpstr>Momentum &amp; Conservation of Energy</vt:lpstr>
      <vt:lpstr>Learning Intentions</vt:lpstr>
      <vt:lpstr>Impulse </vt:lpstr>
      <vt:lpstr>Impulse from graph</vt:lpstr>
      <vt:lpstr>PowerPoint Presentation</vt:lpstr>
      <vt:lpstr>Impulse formula</vt:lpstr>
      <vt:lpstr>Impulse and Momentum</vt:lpstr>
      <vt:lpstr>Momentum</vt:lpstr>
      <vt:lpstr>Momentum formula</vt:lpstr>
      <vt:lpstr>Conservation of momentum</vt:lpstr>
      <vt:lpstr>Collision calculations</vt:lpstr>
      <vt:lpstr>PowerPoint Presentation</vt:lpstr>
      <vt:lpstr>Elastic collision</vt:lpstr>
      <vt:lpstr>Inelastic collision</vt:lpstr>
      <vt:lpstr>Inelastic collision</vt:lpstr>
      <vt:lpstr>PowerPoint Presentation</vt:lpstr>
      <vt:lpstr>seatbelts</vt:lpstr>
      <vt:lpstr>Airbags and Crumple zones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motion and force</dc:title>
  <dc:creator>Joseph D'cruz</dc:creator>
  <cp:lastModifiedBy>Joseph D'cruz</cp:lastModifiedBy>
  <cp:revision>37</cp:revision>
  <dcterms:created xsi:type="dcterms:W3CDTF">2019-12-23T06:52:07Z</dcterms:created>
  <dcterms:modified xsi:type="dcterms:W3CDTF">2019-12-24T05:27:45Z</dcterms:modified>
</cp:coreProperties>
</file>